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30" r:id="rId2"/>
    <p:sldId id="531" r:id="rId3"/>
    <p:sldId id="275" r:id="rId4"/>
    <p:sldId id="532" r:id="rId5"/>
    <p:sldId id="533" r:id="rId6"/>
    <p:sldId id="534" r:id="rId7"/>
    <p:sldId id="585" r:id="rId8"/>
    <p:sldId id="584" r:id="rId9"/>
    <p:sldId id="297" r:id="rId10"/>
    <p:sldId id="586" r:id="rId11"/>
    <p:sldId id="587" r:id="rId12"/>
    <p:sldId id="836" r:id="rId13"/>
  </p:sldIdLst>
  <p:sldSz cx="106886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104" d="100"/>
          <a:sy n="104" d="100"/>
        </p:scale>
        <p:origin x="1074"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FA3F-AB86-4908-901D-553290AA790D}" type="datetimeFigureOut">
              <a:rPr lang="en-GB" smtClean="0"/>
              <a:t>02/10/2020</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9F741-DFF1-4933-96F2-F3C1E67CEE6B}" type="slidenum">
              <a:rPr lang="en-GB" smtClean="0"/>
              <a:t>‹#›</a:t>
            </a:fld>
            <a:endParaRPr lang="en-GB"/>
          </a:p>
        </p:txBody>
      </p:sp>
    </p:spTree>
    <p:extLst>
      <p:ext uri="{BB962C8B-B14F-4D97-AF65-F5344CB8AC3E}">
        <p14:creationId xmlns:p14="http://schemas.microsoft.com/office/powerpoint/2010/main" val="208694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1</a:t>
            </a:fld>
            <a:endParaRPr lang="en-US"/>
          </a:p>
        </p:txBody>
      </p:sp>
    </p:spTree>
    <p:extLst>
      <p:ext uri="{BB962C8B-B14F-4D97-AF65-F5344CB8AC3E}">
        <p14:creationId xmlns:p14="http://schemas.microsoft.com/office/powerpoint/2010/main" val="176589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2</a:t>
            </a:fld>
            <a:endParaRPr lang="en-US"/>
          </a:p>
        </p:txBody>
      </p:sp>
    </p:spTree>
    <p:extLst>
      <p:ext uri="{BB962C8B-B14F-4D97-AF65-F5344CB8AC3E}">
        <p14:creationId xmlns:p14="http://schemas.microsoft.com/office/powerpoint/2010/main" val="79969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4</a:t>
            </a:fld>
            <a:endParaRPr lang="en-US"/>
          </a:p>
        </p:txBody>
      </p:sp>
    </p:spTree>
    <p:extLst>
      <p:ext uri="{BB962C8B-B14F-4D97-AF65-F5344CB8AC3E}">
        <p14:creationId xmlns:p14="http://schemas.microsoft.com/office/powerpoint/2010/main" val="204257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5</a:t>
            </a:fld>
            <a:endParaRPr lang="en-US"/>
          </a:p>
        </p:txBody>
      </p:sp>
    </p:spTree>
    <p:extLst>
      <p:ext uri="{BB962C8B-B14F-4D97-AF65-F5344CB8AC3E}">
        <p14:creationId xmlns:p14="http://schemas.microsoft.com/office/powerpoint/2010/main" val="222568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6</a:t>
            </a:fld>
            <a:endParaRPr lang="en-US"/>
          </a:p>
        </p:txBody>
      </p:sp>
    </p:spTree>
    <p:extLst>
      <p:ext uri="{BB962C8B-B14F-4D97-AF65-F5344CB8AC3E}">
        <p14:creationId xmlns:p14="http://schemas.microsoft.com/office/powerpoint/2010/main" val="28271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7</a:t>
            </a:fld>
            <a:endParaRPr lang="en-US"/>
          </a:p>
        </p:txBody>
      </p:sp>
    </p:spTree>
    <p:extLst>
      <p:ext uri="{BB962C8B-B14F-4D97-AF65-F5344CB8AC3E}">
        <p14:creationId xmlns:p14="http://schemas.microsoft.com/office/powerpoint/2010/main" val="36946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9</a:t>
            </a:fld>
            <a:endParaRPr lang="en-US"/>
          </a:p>
        </p:txBody>
      </p:sp>
    </p:spTree>
    <p:extLst>
      <p:ext uri="{BB962C8B-B14F-4D97-AF65-F5344CB8AC3E}">
        <p14:creationId xmlns:p14="http://schemas.microsoft.com/office/powerpoint/2010/main" val="261446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11</a:t>
            </a:fld>
            <a:endParaRPr lang="en-US"/>
          </a:p>
        </p:txBody>
      </p:sp>
    </p:spTree>
    <p:extLst>
      <p:ext uri="{BB962C8B-B14F-4D97-AF65-F5344CB8AC3E}">
        <p14:creationId xmlns:p14="http://schemas.microsoft.com/office/powerpoint/2010/main" val="118287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237717"/>
            <a:ext cx="9085342" cy="2632992"/>
          </a:xfrm>
        </p:spPr>
        <p:txBody>
          <a:bodyPr anchor="b"/>
          <a:lstStyle>
            <a:lvl1pPr algn="ctr">
              <a:defRPr sz="6617"/>
            </a:lvl1pPr>
          </a:lstStyle>
          <a:p>
            <a:r>
              <a:rPr lang="en-US"/>
              <a:t>Click to edit Master title style</a:t>
            </a:r>
            <a:endParaRPr lang="en-US" dirty="0"/>
          </a:p>
        </p:txBody>
      </p:sp>
      <p:sp>
        <p:nvSpPr>
          <p:cNvPr id="3" name="Subtitle 2"/>
          <p:cNvSpPr>
            <a:spLocks noGrp="1"/>
          </p:cNvSpPr>
          <p:nvPr>
            <p:ph type="subTitle" idx="1"/>
          </p:nvPr>
        </p:nvSpPr>
        <p:spPr>
          <a:xfrm>
            <a:off x="1336080" y="3972247"/>
            <a:ext cx="8016479"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CF5E80-5BB9-4B4F-9DAE-9BA10B50B346}"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38883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F5E80-5BB9-4B4F-9DAE-9BA10B50B346}"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168935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9057" y="402652"/>
            <a:ext cx="2304738"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4844" y="402652"/>
            <a:ext cx="6780605"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F5E80-5BB9-4B4F-9DAE-9BA10B50B346}"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351418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79CA-9FE9-411E-9C4D-E3AAB67F2123}"/>
              </a:ext>
            </a:extLst>
          </p:cNvPr>
          <p:cNvSpPr>
            <a:spLocks noGrp="1"/>
          </p:cNvSpPr>
          <p:nvPr>
            <p:ph type="title"/>
          </p:nvPr>
        </p:nvSpPr>
        <p:spPr>
          <a:xfrm>
            <a:off x="856935" y="3856794"/>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62AD6C-93A5-4919-B46D-ED2D4403F5C8}"/>
              </a:ext>
            </a:extLst>
          </p:cNvPr>
          <p:cNvSpPr>
            <a:spLocks noGrp="1"/>
          </p:cNvSpPr>
          <p:nvPr>
            <p:ph type="body" idx="1"/>
          </p:nvPr>
        </p:nvSpPr>
        <p:spPr>
          <a:xfrm>
            <a:off x="1637650" y="5513918"/>
            <a:ext cx="7405501" cy="853978"/>
          </a:xfrm>
        </p:spPr>
        <p:txBody>
          <a:bodyPr lIns="0" tIns="0" rIns="0">
            <a:normAutofit/>
          </a:bodyPr>
          <a:lstStyle>
            <a:lvl1pPr marL="0" indent="0">
              <a:lnSpc>
                <a:spcPct val="100000"/>
              </a:lnSpc>
              <a:buNone/>
              <a:defRPr sz="1654">
                <a:solidFill>
                  <a:srgbClr val="666666"/>
                </a:solidFill>
                <a:latin typeface="+mj-lt"/>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8" name="Picture Placeholder 7">
            <a:extLst>
              <a:ext uri="{FF2B5EF4-FFF2-40B4-BE49-F238E27FC236}">
                <a16:creationId xmlns:a16="http://schemas.microsoft.com/office/drawing/2014/main" id="{CC602F94-66AA-4445-8547-F31A0635C5F1}"/>
              </a:ext>
            </a:extLst>
          </p:cNvPr>
          <p:cNvSpPr>
            <a:spLocks noGrp="1"/>
          </p:cNvSpPr>
          <p:nvPr>
            <p:ph type="pic" sz="quarter" idx="13" hasCustomPrompt="1"/>
          </p:nvPr>
        </p:nvSpPr>
        <p:spPr>
          <a:xfrm>
            <a:off x="843113" y="404836"/>
            <a:ext cx="9032360" cy="3462354"/>
          </a:xfrm>
        </p:spPr>
        <p:txBody>
          <a:bodyPr tIns="0"/>
          <a:lstStyle>
            <a:lvl1pPr marL="0" indent="0">
              <a:buNone/>
              <a:defRPr/>
            </a:lvl1pPr>
          </a:lstStyle>
          <a:p>
            <a:r>
              <a:rPr lang="en-US" dirty="0"/>
              <a:t>    </a:t>
            </a:r>
          </a:p>
        </p:txBody>
      </p:sp>
      <p:sp>
        <p:nvSpPr>
          <p:cNvPr id="16" name="Text Placeholder 15">
            <a:extLst>
              <a:ext uri="{FF2B5EF4-FFF2-40B4-BE49-F238E27FC236}">
                <a16:creationId xmlns:a16="http://schemas.microsoft.com/office/drawing/2014/main" id="{4AD7B601-549F-4D67-929B-02BAC3F3802A}"/>
              </a:ext>
            </a:extLst>
          </p:cNvPr>
          <p:cNvSpPr>
            <a:spLocks noGrp="1"/>
          </p:cNvSpPr>
          <p:nvPr>
            <p:ph type="body" sz="quarter" idx="14" hasCustomPrompt="1"/>
          </p:nvPr>
        </p:nvSpPr>
        <p:spPr>
          <a:xfrm>
            <a:off x="847018" y="6747585"/>
            <a:ext cx="4791794" cy="444668"/>
          </a:xfrm>
        </p:spPr>
        <p:txBody>
          <a:bodyPr lIns="0" tIns="0" rIns="0">
            <a:noAutofit/>
          </a:bodyPr>
          <a:lstStyle>
            <a:lvl1pPr marL="0" indent="0">
              <a:buNone/>
              <a:defRPr sz="772">
                <a:solidFill>
                  <a:srgbClr val="666666"/>
                </a:solidFill>
              </a:defRPr>
            </a:lvl1pPr>
            <a:lvl5pPr marL="2016750" indent="0" algn="l">
              <a:buNone/>
              <a:defRPr/>
            </a:lvl5pPr>
          </a:lstStyle>
          <a:p>
            <a:r>
              <a:rPr lang="en-US" dirty="0"/>
              <a:t>©2016 Footfall counter is trademark application of FootfallCam in various jurisdictions. We reserve the right to introduce modifications without notice. All other company names and products are trademarks of their respective companies.</a:t>
            </a:r>
          </a:p>
        </p:txBody>
      </p:sp>
      <p:sp>
        <p:nvSpPr>
          <p:cNvPr id="18" name="Text Placeholder 17">
            <a:extLst>
              <a:ext uri="{FF2B5EF4-FFF2-40B4-BE49-F238E27FC236}">
                <a16:creationId xmlns:a16="http://schemas.microsoft.com/office/drawing/2014/main" id="{148FA780-8552-4E20-BFED-01D26086D00F}"/>
              </a:ext>
            </a:extLst>
          </p:cNvPr>
          <p:cNvSpPr>
            <a:spLocks noGrp="1"/>
          </p:cNvSpPr>
          <p:nvPr>
            <p:ph type="body" sz="quarter" idx="15" hasCustomPrompt="1"/>
          </p:nvPr>
        </p:nvSpPr>
        <p:spPr>
          <a:xfrm>
            <a:off x="856935" y="4676607"/>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50720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5CC5326-92A4-4F55-8336-8EE246F2BFFE}"/>
              </a:ext>
            </a:extLst>
          </p:cNvPr>
          <p:cNvSpPr>
            <a:spLocks noGrp="1"/>
          </p:cNvSpPr>
          <p:nvPr>
            <p:ph type="body" idx="1"/>
          </p:nvPr>
        </p:nvSpPr>
        <p:spPr>
          <a:xfrm>
            <a:off x="1618573" y="1661776"/>
            <a:ext cx="4072345" cy="1619884"/>
          </a:xfrm>
        </p:spPr>
        <p:txBody>
          <a:bodyPr lIns="0" tIns="0" rIns="0">
            <a:normAutofit/>
          </a:bodyPr>
          <a:lstStyle>
            <a:lvl1pPr marL="0" indent="0">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9" name="Picture Placeholder 9">
            <a:extLst>
              <a:ext uri="{FF2B5EF4-FFF2-40B4-BE49-F238E27FC236}">
                <a16:creationId xmlns:a16="http://schemas.microsoft.com/office/drawing/2014/main" id="{40811F1F-165A-4AEB-B072-5D06D09A191A}"/>
              </a:ext>
            </a:extLst>
          </p:cNvPr>
          <p:cNvSpPr>
            <a:spLocks noGrp="1"/>
          </p:cNvSpPr>
          <p:nvPr>
            <p:ph type="pic" sz="quarter" idx="14"/>
          </p:nvPr>
        </p:nvSpPr>
        <p:spPr>
          <a:xfrm>
            <a:off x="5892816" y="1652911"/>
            <a:ext cx="3185496" cy="4892713"/>
          </a:xfrm>
          <a:ln>
            <a:noFill/>
          </a:ln>
        </p:spPr>
        <p:txBody>
          <a:bodyPr/>
          <a:lstStyle>
            <a:lvl1pPr marL="0" indent="0">
              <a:buNone/>
              <a:defRPr/>
            </a:lvl1pPr>
          </a:lstStyle>
          <a:p>
            <a:endParaRPr lang="en-US" dirty="0"/>
          </a:p>
        </p:txBody>
      </p:sp>
      <p:sp>
        <p:nvSpPr>
          <p:cNvPr id="12" name="Text Placeholder 2">
            <a:extLst>
              <a:ext uri="{FF2B5EF4-FFF2-40B4-BE49-F238E27FC236}">
                <a16:creationId xmlns:a16="http://schemas.microsoft.com/office/drawing/2014/main" id="{3A9A5B05-8124-46DA-8580-318973232257}"/>
              </a:ext>
            </a:extLst>
          </p:cNvPr>
          <p:cNvSpPr>
            <a:spLocks noGrp="1"/>
          </p:cNvSpPr>
          <p:nvPr>
            <p:ph type="body" idx="16"/>
          </p:nvPr>
        </p:nvSpPr>
        <p:spPr>
          <a:xfrm>
            <a:off x="1619950" y="935816"/>
            <a:ext cx="7451330" cy="457208"/>
          </a:xfrm>
        </p:spPr>
        <p:txBody>
          <a:bodyPr lIns="0" rIns="0">
            <a:normAutofit/>
          </a:bodyPr>
          <a:lstStyle>
            <a:lvl1pPr marL="0" indent="0">
              <a:buNone/>
              <a:defRPr sz="2647">
                <a:solidFill>
                  <a:srgbClr val="2888C9"/>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2" name="Text Placeholder 2">
            <a:extLst>
              <a:ext uri="{FF2B5EF4-FFF2-40B4-BE49-F238E27FC236}">
                <a16:creationId xmlns:a16="http://schemas.microsoft.com/office/drawing/2014/main" id="{399316BD-6D47-4FA2-9533-FED6E167CE1A}"/>
              </a:ext>
            </a:extLst>
          </p:cNvPr>
          <p:cNvSpPr>
            <a:spLocks noGrp="1"/>
          </p:cNvSpPr>
          <p:nvPr>
            <p:ph type="body" idx="17"/>
          </p:nvPr>
        </p:nvSpPr>
        <p:spPr>
          <a:xfrm>
            <a:off x="1628214" y="3423006"/>
            <a:ext cx="4069031" cy="280482"/>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F0FD84C3-1A5A-4A95-9705-E77C764A8BB6}"/>
              </a:ext>
            </a:extLst>
          </p:cNvPr>
          <p:cNvSpPr>
            <a:spLocks noGrp="1"/>
          </p:cNvSpPr>
          <p:nvPr>
            <p:ph type="body" idx="18"/>
          </p:nvPr>
        </p:nvSpPr>
        <p:spPr>
          <a:xfrm>
            <a:off x="1629590" y="3719557"/>
            <a:ext cx="4058494" cy="63220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C3F7B626-0865-445C-9748-94379B70A494}"/>
              </a:ext>
            </a:extLst>
          </p:cNvPr>
          <p:cNvSpPr>
            <a:spLocks noGrp="1"/>
          </p:cNvSpPr>
          <p:nvPr>
            <p:ph type="body" idx="21"/>
          </p:nvPr>
        </p:nvSpPr>
        <p:spPr>
          <a:xfrm>
            <a:off x="1630823" y="4453907"/>
            <a:ext cx="4045647" cy="257957"/>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5" name="Text Placeholder 2">
            <a:extLst>
              <a:ext uri="{FF2B5EF4-FFF2-40B4-BE49-F238E27FC236}">
                <a16:creationId xmlns:a16="http://schemas.microsoft.com/office/drawing/2014/main" id="{EDEA60B1-1607-4875-865E-320A17D317ED}"/>
              </a:ext>
            </a:extLst>
          </p:cNvPr>
          <p:cNvSpPr>
            <a:spLocks noGrp="1"/>
          </p:cNvSpPr>
          <p:nvPr>
            <p:ph type="body" idx="22"/>
          </p:nvPr>
        </p:nvSpPr>
        <p:spPr>
          <a:xfrm>
            <a:off x="1632203" y="4715078"/>
            <a:ext cx="4043420" cy="74482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6" name="Text Placeholder 20">
            <a:extLst>
              <a:ext uri="{FF2B5EF4-FFF2-40B4-BE49-F238E27FC236}">
                <a16:creationId xmlns:a16="http://schemas.microsoft.com/office/drawing/2014/main" id="{1D6ED307-AC49-4988-8C24-A8A3A6510078}"/>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7" name="Text Placeholder 20">
            <a:extLst>
              <a:ext uri="{FF2B5EF4-FFF2-40B4-BE49-F238E27FC236}">
                <a16:creationId xmlns:a16="http://schemas.microsoft.com/office/drawing/2014/main" id="{E1808E64-1079-426A-A67A-F5D9C2B4BACD}"/>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31" name="Text Placeholder 2">
            <a:extLst>
              <a:ext uri="{FF2B5EF4-FFF2-40B4-BE49-F238E27FC236}">
                <a16:creationId xmlns:a16="http://schemas.microsoft.com/office/drawing/2014/main" id="{EFFD66FF-F722-45DB-B0F5-E8E01C794E30}"/>
              </a:ext>
            </a:extLst>
          </p:cNvPr>
          <p:cNvSpPr>
            <a:spLocks noGrp="1"/>
          </p:cNvSpPr>
          <p:nvPr>
            <p:ph type="body" idx="23" hasCustomPrompt="1"/>
          </p:nvPr>
        </p:nvSpPr>
        <p:spPr>
          <a:xfrm>
            <a:off x="1624392" y="5787677"/>
            <a:ext cx="4057465" cy="744822"/>
          </a:xfrm>
        </p:spPr>
        <p:txBody>
          <a:bodyPr lIns="0" tIns="0" rIns="0">
            <a:normAutofit/>
          </a:bodyPr>
          <a:lstStyle>
            <a:lvl1pPr marL="0" indent="0">
              <a:spcBef>
                <a:spcPts val="221"/>
              </a:spcBef>
              <a:buNone/>
              <a:defRPr sz="1103" b="0">
                <a:solidFill>
                  <a:schemeClr val="tx1"/>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Tree>
    <p:extLst>
      <p:ext uri="{BB962C8B-B14F-4D97-AF65-F5344CB8AC3E}">
        <p14:creationId xmlns:p14="http://schemas.microsoft.com/office/powerpoint/2010/main" val="140348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7F649BB3-A3AC-4223-BAE4-4234ECA17C3D}"/>
              </a:ext>
            </a:extLst>
          </p:cNvPr>
          <p:cNvSpPr>
            <a:spLocks noGrp="1"/>
          </p:cNvSpPr>
          <p:nvPr>
            <p:ph type="body" sz="quarter" idx="14" hasCustomPrompt="1"/>
          </p:nvPr>
        </p:nvSpPr>
        <p:spPr>
          <a:xfrm>
            <a:off x="847018" y="6747585"/>
            <a:ext cx="4791794" cy="444668"/>
          </a:xfrm>
        </p:spPr>
        <p:txBody>
          <a:bodyPr lIns="0" tIns="0" rIns="0">
            <a:noAutofit/>
          </a:bodyPr>
          <a:lstStyle>
            <a:lvl1pPr marL="0" indent="0">
              <a:buNone/>
              <a:defRPr sz="772">
                <a:solidFill>
                  <a:srgbClr val="666666"/>
                </a:solidFill>
              </a:defRPr>
            </a:lvl1pPr>
            <a:lvl5pPr marL="2016750" indent="0" algn="l">
              <a:buNone/>
              <a:defRPr/>
            </a:lvl5pPr>
          </a:lstStyle>
          <a:p>
            <a:r>
              <a:rPr lang="en-US" dirty="0"/>
              <a:t>©2016 Footfall counter is trademark application of FootfallCam in various jurisdictions. We reserve the right to introduce modifications without notice. All other company names and products are trademarks of their respective companies.</a:t>
            </a:r>
          </a:p>
        </p:txBody>
      </p:sp>
      <p:sp>
        <p:nvSpPr>
          <p:cNvPr id="10" name="Text Placeholder 2">
            <a:extLst>
              <a:ext uri="{FF2B5EF4-FFF2-40B4-BE49-F238E27FC236}">
                <a16:creationId xmlns:a16="http://schemas.microsoft.com/office/drawing/2014/main" id="{91319479-C7F3-480F-B170-EB715077DD01}"/>
              </a:ext>
            </a:extLst>
          </p:cNvPr>
          <p:cNvSpPr>
            <a:spLocks noGrp="1"/>
          </p:cNvSpPr>
          <p:nvPr>
            <p:ph type="body" idx="1"/>
          </p:nvPr>
        </p:nvSpPr>
        <p:spPr>
          <a:xfrm>
            <a:off x="1637650" y="5073363"/>
            <a:ext cx="7405501" cy="853978"/>
          </a:xfrm>
        </p:spPr>
        <p:txBody>
          <a:bodyPr lIns="0" tIns="0" rIns="0">
            <a:normAutofit/>
          </a:bodyPr>
          <a:lstStyle>
            <a:lvl1pPr marL="0" indent="0">
              <a:lnSpc>
                <a:spcPct val="100000"/>
              </a:lnSpc>
              <a:buNone/>
              <a:defRPr sz="1654">
                <a:solidFill>
                  <a:srgbClr val="666666"/>
                </a:solidFill>
                <a:latin typeface="+mj-lt"/>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12" name="Text Placeholder 13">
            <a:extLst>
              <a:ext uri="{FF2B5EF4-FFF2-40B4-BE49-F238E27FC236}">
                <a16:creationId xmlns:a16="http://schemas.microsoft.com/office/drawing/2014/main" id="{63F32739-59D7-49F9-A48D-80F243156721}"/>
              </a:ext>
            </a:extLst>
          </p:cNvPr>
          <p:cNvSpPr>
            <a:spLocks noGrp="1"/>
          </p:cNvSpPr>
          <p:nvPr>
            <p:ph type="body" sz="quarter" idx="16"/>
          </p:nvPr>
        </p:nvSpPr>
        <p:spPr>
          <a:xfrm>
            <a:off x="980617" y="2379740"/>
            <a:ext cx="8599622" cy="2093789"/>
          </a:xfrm>
        </p:spPr>
        <p:txBody>
          <a:bodyPr>
            <a:normAutofit/>
          </a:bodyPr>
          <a:lstStyle>
            <a:lvl1pPr marL="0" indent="0">
              <a:buNone/>
              <a:defRPr sz="8822">
                <a:solidFill>
                  <a:srgbClr val="2888C9"/>
                </a:solidFill>
              </a:defRPr>
            </a:lvl1pPr>
          </a:lstStyle>
          <a:p>
            <a:pPr lvl="0"/>
            <a:endParaRPr lang="en-US" dirty="0"/>
          </a:p>
        </p:txBody>
      </p:sp>
    </p:spTree>
    <p:extLst>
      <p:ext uri="{BB962C8B-B14F-4D97-AF65-F5344CB8AC3E}">
        <p14:creationId xmlns:p14="http://schemas.microsoft.com/office/powerpoint/2010/main" val="126376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F5E80-5BB9-4B4F-9DAE-9BA10B50B346}"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20405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278" y="1885463"/>
            <a:ext cx="9218950" cy="3145935"/>
          </a:xfrm>
        </p:spPr>
        <p:txBody>
          <a:bodyPr anchor="b"/>
          <a:lstStyle>
            <a:lvl1pPr>
              <a:defRPr sz="6617"/>
            </a:lvl1pPr>
          </a:lstStyle>
          <a:p>
            <a:r>
              <a:rPr lang="en-US"/>
              <a:t>Click to edit Master title style</a:t>
            </a:r>
            <a:endParaRPr lang="en-US" dirty="0"/>
          </a:p>
        </p:txBody>
      </p:sp>
      <p:sp>
        <p:nvSpPr>
          <p:cNvPr id="3" name="Text Placeholder 2"/>
          <p:cNvSpPr>
            <a:spLocks noGrp="1"/>
          </p:cNvSpPr>
          <p:nvPr>
            <p:ph type="body" idx="1"/>
          </p:nvPr>
        </p:nvSpPr>
        <p:spPr>
          <a:xfrm>
            <a:off x="729278" y="5061159"/>
            <a:ext cx="9218950" cy="1654373"/>
          </a:xfrm>
        </p:spPr>
        <p:txBody>
          <a:bodyPr/>
          <a:lstStyle>
            <a:lvl1pPr marL="0" indent="0">
              <a:buNone/>
              <a:defRPr sz="2647">
                <a:solidFill>
                  <a:schemeClr val="tx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CF5E80-5BB9-4B4F-9DAE-9BA10B50B346}" type="datetimeFigureOut">
              <a:rPr lang="en-GB" smtClean="0"/>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78083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4844"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1123" y="2013259"/>
            <a:ext cx="4542671"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CF5E80-5BB9-4B4F-9DAE-9BA10B50B346}"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303730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36" y="402654"/>
            <a:ext cx="9218950"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237" y="1853949"/>
            <a:ext cx="452179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736237" y="2762541"/>
            <a:ext cx="452179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1124" y="1853949"/>
            <a:ext cx="4544063"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1124" y="2762541"/>
            <a:ext cx="454406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CF5E80-5BB9-4B4F-9DAE-9BA10B50B346}" type="datetimeFigureOut">
              <a:rPr lang="en-GB" smtClean="0"/>
              <a:t>02/10/2020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22833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CF5E80-5BB9-4B4F-9DAE-9BA10B50B346}" type="datetimeFigureOut">
              <a:rPr lang="en-GB" smtClean="0"/>
              <a:t>02/10/2020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233476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5E80-5BB9-4B4F-9DAE-9BA10B50B346}" type="datetimeFigureOut">
              <a:rPr lang="en-GB" smtClean="0"/>
              <a:t>02/10/2020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422539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Content Placeholder 2"/>
          <p:cNvSpPr>
            <a:spLocks noGrp="1"/>
          </p:cNvSpPr>
          <p:nvPr>
            <p:ph idx="1"/>
          </p:nvPr>
        </p:nvSpPr>
        <p:spPr>
          <a:xfrm>
            <a:off x="4544063" y="1088912"/>
            <a:ext cx="5411123"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1FCF5E80-5BB9-4B4F-9DAE-9BA10B50B346}"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297540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4063" y="1088912"/>
            <a:ext cx="5411123"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US"/>
              <a:t>Click icon to add picture</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1FCF5E80-5BB9-4B4F-9DAE-9BA10B50B346}" type="datetimeFigureOut">
              <a:rPr lang="en-GB" smtClean="0"/>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EDDC9E-5DFF-40C9-8A1B-111C0BFE47EA}" type="slidenum">
              <a:rPr lang="en-GB" smtClean="0"/>
              <a:t>‹#›</a:t>
            </a:fld>
            <a:endParaRPr lang="en-GB"/>
          </a:p>
        </p:txBody>
      </p:sp>
    </p:spTree>
    <p:extLst>
      <p:ext uri="{BB962C8B-B14F-4D97-AF65-F5344CB8AC3E}">
        <p14:creationId xmlns:p14="http://schemas.microsoft.com/office/powerpoint/2010/main" val="321080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1FCF5E80-5BB9-4B4F-9DAE-9BA10B50B346}" type="datetimeFigureOut">
              <a:rPr lang="en-GB" smtClean="0"/>
              <a:t>02/10/2020</a:t>
            </a:fld>
            <a:endParaRPr lang="en-GB"/>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40EDDC9E-5DFF-40C9-8A1B-111C0BFE47EA}" type="slidenum">
              <a:rPr lang="en-GB" smtClean="0"/>
              <a:t>‹#›</a:t>
            </a:fld>
            <a:endParaRPr lang="en-GB"/>
          </a:p>
        </p:txBody>
      </p:sp>
    </p:spTree>
    <p:extLst>
      <p:ext uri="{BB962C8B-B14F-4D97-AF65-F5344CB8AC3E}">
        <p14:creationId xmlns:p14="http://schemas.microsoft.com/office/powerpoint/2010/main" val="1687496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footfallcam.com/Content/data/documents/Proposal/Airport%20Monitoring%20System%20KPI%20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8C6DD5C1-CFAF-40FE-9063-EF1166607CEC}"/>
              </a:ext>
            </a:extLst>
          </p:cNvPr>
          <p:cNvSpPr>
            <a:spLocks noGrp="1"/>
          </p:cNvSpPr>
          <p:nvPr>
            <p:ph type="title"/>
          </p:nvPr>
        </p:nvSpPr>
        <p:spPr>
          <a:xfrm>
            <a:off x="367135" y="3937519"/>
            <a:ext cx="10429992" cy="617432"/>
          </a:xfrm>
        </p:spPr>
        <p:txBody>
          <a:bodyPr>
            <a:normAutofit/>
          </a:bodyPr>
          <a:lstStyle/>
          <a:p>
            <a:pPr marL="1512563" indent="-1512563"/>
            <a:r>
              <a:rPr lang="en-US" sz="4000" dirty="0"/>
              <a:t>FootfallCam 3D Plus</a:t>
            </a:r>
            <a:r>
              <a:rPr lang="en-US" sz="4000" baseline="30000" dirty="0"/>
              <a:t>TM</a:t>
            </a:r>
            <a:endParaRPr lang="en-US" sz="4000" dirty="0"/>
          </a:p>
        </p:txBody>
      </p:sp>
      <p:sp>
        <p:nvSpPr>
          <p:cNvPr id="36" name="Text Placeholder 35">
            <a:extLst>
              <a:ext uri="{FF2B5EF4-FFF2-40B4-BE49-F238E27FC236}">
                <a16:creationId xmlns:a16="http://schemas.microsoft.com/office/drawing/2014/main" id="{419D806E-1DCC-488F-B41D-C8936752E2B3}"/>
              </a:ext>
            </a:extLst>
          </p:cNvPr>
          <p:cNvSpPr>
            <a:spLocks noGrp="1"/>
          </p:cNvSpPr>
          <p:nvPr>
            <p:ph type="body" sz="quarter" idx="14"/>
          </p:nvPr>
        </p:nvSpPr>
        <p:spPr>
          <a:xfrm>
            <a:off x="367135" y="6770913"/>
            <a:ext cx="3551871" cy="444668"/>
          </a:xfrm>
        </p:spPr>
        <p:txBody>
          <a:bodyPr/>
          <a:lstStyle/>
          <a:p>
            <a:r>
              <a:rPr lang="en-US" dirty="0"/>
              <a:t>©2019 Footfall Counter is trademark application of FootfallCam in various jurisdictions. We reserve the right to introduce modifications without notice. All other company names and products are trademarks of their respective companies.</a:t>
            </a:r>
          </a:p>
        </p:txBody>
      </p:sp>
      <p:sp>
        <p:nvSpPr>
          <p:cNvPr id="37" name="Text Placeholder 36">
            <a:extLst>
              <a:ext uri="{FF2B5EF4-FFF2-40B4-BE49-F238E27FC236}">
                <a16:creationId xmlns:a16="http://schemas.microsoft.com/office/drawing/2014/main" id="{EF35C3D8-9A38-4227-91E6-EBD2EC9A101A}"/>
              </a:ext>
            </a:extLst>
          </p:cNvPr>
          <p:cNvSpPr>
            <a:spLocks noGrp="1"/>
          </p:cNvSpPr>
          <p:nvPr>
            <p:ph type="body" sz="quarter" idx="15"/>
          </p:nvPr>
        </p:nvSpPr>
        <p:spPr>
          <a:xfrm>
            <a:off x="367132" y="4496411"/>
            <a:ext cx="11335582" cy="665252"/>
          </a:xfrm>
        </p:spPr>
        <p:txBody>
          <a:bodyPr>
            <a:noAutofit/>
          </a:bodyPr>
          <a:lstStyle/>
          <a:p>
            <a:r>
              <a:rPr lang="en-US" sz="4000" dirty="0">
                <a:solidFill>
                  <a:srgbClr val="666666"/>
                </a:solidFill>
                <a:latin typeface="Source Sans Pro Light" panose="020B0403030403020204" pitchFamily="34" charset="0"/>
              </a:rPr>
              <a:t>For airports</a:t>
            </a:r>
          </a:p>
        </p:txBody>
      </p:sp>
      <p:pic>
        <p:nvPicPr>
          <p:cNvPr id="4" name="Picture 3">
            <a:extLst>
              <a:ext uri="{FF2B5EF4-FFF2-40B4-BE49-F238E27FC236}">
                <a16:creationId xmlns:a16="http://schemas.microsoft.com/office/drawing/2014/main" id="{99D135DB-2119-4F56-A582-F607A160F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879" y="6693871"/>
            <a:ext cx="2095022" cy="452629"/>
          </a:xfrm>
          <a:prstGeom prst="rect">
            <a:avLst/>
          </a:prstGeom>
        </p:spPr>
      </p:pic>
      <p:sp>
        <p:nvSpPr>
          <p:cNvPr id="19" name="Rectangle 18">
            <a:extLst>
              <a:ext uri="{FF2B5EF4-FFF2-40B4-BE49-F238E27FC236}">
                <a16:creationId xmlns:a16="http://schemas.microsoft.com/office/drawing/2014/main" id="{A413DDD3-CA61-4817-8D6F-2CCC0215042D}"/>
              </a:ext>
            </a:extLst>
          </p:cNvPr>
          <p:cNvSpPr/>
          <p:nvPr/>
        </p:nvSpPr>
        <p:spPr>
          <a:xfrm>
            <a:off x="262423" y="274086"/>
            <a:ext cx="10141210" cy="3476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52" name="Picture 4" descr="Image result for airport">
            <a:extLst>
              <a:ext uri="{FF2B5EF4-FFF2-40B4-BE49-F238E27FC236}">
                <a16:creationId xmlns:a16="http://schemas.microsoft.com/office/drawing/2014/main" id="{68BF5AFF-B911-485C-BAE7-34486D3DDD2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8044"/>
          <a:stretch/>
        </p:blipFill>
        <p:spPr bwMode="auto">
          <a:xfrm>
            <a:off x="262424" y="274086"/>
            <a:ext cx="10141210" cy="366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3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07C0B0A-A258-4E53-8A09-FE10D02873E3}"/>
              </a:ext>
            </a:extLst>
          </p:cNvPr>
          <p:cNvSpPr txBox="1">
            <a:spLocks/>
          </p:cNvSpPr>
          <p:nvPr/>
        </p:nvSpPr>
        <p:spPr>
          <a:xfrm>
            <a:off x="936378" y="1719248"/>
            <a:ext cx="8926078" cy="3716352"/>
          </a:xfrm>
          <a:prstGeom prst="rect">
            <a:avLst/>
          </a:prstGeom>
        </p:spPr>
        <p:txBody>
          <a:bodyPr>
            <a:no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nSpc>
                <a:spcPct val="70000"/>
              </a:lnSpc>
              <a:spcBef>
                <a:spcPts val="0"/>
              </a:spcBef>
              <a:buNone/>
            </a:pPr>
            <a:r>
              <a:rPr lang="en-US" sz="12000" dirty="0">
                <a:solidFill>
                  <a:srgbClr val="2888C9"/>
                </a:solidFill>
                <a:latin typeface="Source Sans Pro Light" panose="020B0403030403020204" pitchFamily="34" charset="0"/>
              </a:rPr>
              <a:t>Our </a:t>
            </a:r>
          </a:p>
          <a:p>
            <a:pPr marL="0" indent="0">
              <a:lnSpc>
                <a:spcPct val="70000"/>
              </a:lnSpc>
              <a:spcBef>
                <a:spcPts val="0"/>
              </a:spcBef>
              <a:buNone/>
            </a:pPr>
            <a:r>
              <a:rPr lang="en-US" sz="12000" dirty="0">
                <a:solidFill>
                  <a:srgbClr val="2888C9"/>
                </a:solidFill>
                <a:latin typeface="Source Sans Pro Light" panose="020B0403030403020204" pitchFamily="34" charset="0"/>
              </a:rPr>
              <a:t>services</a:t>
            </a:r>
          </a:p>
        </p:txBody>
      </p:sp>
      <p:sp>
        <p:nvSpPr>
          <p:cNvPr id="14" name="Text Placeholder 16">
            <a:extLst>
              <a:ext uri="{FF2B5EF4-FFF2-40B4-BE49-F238E27FC236}">
                <a16:creationId xmlns:a16="http://schemas.microsoft.com/office/drawing/2014/main" id="{81D4A918-734D-4722-A7F9-589C919D702B}"/>
              </a:ext>
            </a:extLst>
          </p:cNvPr>
          <p:cNvSpPr txBox="1">
            <a:spLocks/>
          </p:cNvSpPr>
          <p:nvPr/>
        </p:nvSpPr>
        <p:spPr>
          <a:xfrm>
            <a:off x="624991" y="6994789"/>
            <a:ext cx="2414227" cy="398919"/>
          </a:xfrm>
          <a:prstGeom prst="rect">
            <a:avLst/>
          </a:prstGeom>
        </p:spPr>
        <p:txBody>
          <a:bodyPr vert="horz" lIns="0" tIns="0" rIns="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323" b="0"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r>
              <a:rPr lang="en-US" sz="770" dirty="0"/>
              <a:t>Key Features of </a:t>
            </a:r>
            <a:r>
              <a:rPr lang="en-US" sz="770" dirty="0" err="1"/>
              <a:t>FootfallCam</a:t>
            </a:r>
            <a:r>
              <a:rPr lang="en-US" sz="770" dirty="0"/>
              <a:t> 3D Counter</a:t>
            </a:r>
          </a:p>
          <a:p>
            <a:endParaRPr lang="en-US" sz="770" dirty="0"/>
          </a:p>
        </p:txBody>
      </p:sp>
      <p:sp>
        <p:nvSpPr>
          <p:cNvPr id="15" name="Text Placeholder 17">
            <a:extLst>
              <a:ext uri="{FF2B5EF4-FFF2-40B4-BE49-F238E27FC236}">
                <a16:creationId xmlns:a16="http://schemas.microsoft.com/office/drawing/2014/main" id="{8E47D0AE-AC28-4CBE-8211-B39DFDE776DF}"/>
              </a:ext>
            </a:extLst>
          </p:cNvPr>
          <p:cNvSpPr txBox="1">
            <a:spLocks/>
          </p:cNvSpPr>
          <p:nvPr/>
        </p:nvSpPr>
        <p:spPr>
          <a:xfrm>
            <a:off x="273092" y="6938614"/>
            <a:ext cx="361182" cy="398919"/>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103" kern="1200">
                <a:solidFill>
                  <a:srgbClr val="666666"/>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1800" dirty="0">
                <a:latin typeface="+mj-lt"/>
              </a:rPr>
              <a:t>3</a:t>
            </a:r>
          </a:p>
        </p:txBody>
      </p:sp>
      <p:pic>
        <p:nvPicPr>
          <p:cNvPr id="16" name="Picture 15">
            <a:extLst>
              <a:ext uri="{FF2B5EF4-FFF2-40B4-BE49-F238E27FC236}">
                <a16:creationId xmlns:a16="http://schemas.microsoft.com/office/drawing/2014/main" id="{CBFEC715-9926-4870-9A26-FBBF2A883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739" y="6656548"/>
            <a:ext cx="2095022" cy="452629"/>
          </a:xfrm>
          <a:prstGeom prst="rect">
            <a:avLst/>
          </a:prstGeom>
        </p:spPr>
      </p:pic>
    </p:spTree>
    <p:extLst>
      <p:ext uri="{BB962C8B-B14F-4D97-AF65-F5344CB8AC3E}">
        <p14:creationId xmlns:p14="http://schemas.microsoft.com/office/powerpoint/2010/main" val="411892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Guaranteed data privacy</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11" name="Rectangle 10">
            <a:extLst>
              <a:ext uri="{FF2B5EF4-FFF2-40B4-BE49-F238E27FC236}">
                <a16:creationId xmlns:a16="http://schemas.microsoft.com/office/drawing/2014/main" id="{FB484603-53D4-46E4-9144-5BE2F57E2624}"/>
              </a:ext>
            </a:extLst>
          </p:cNvPr>
          <p:cNvSpPr/>
          <p:nvPr/>
        </p:nvSpPr>
        <p:spPr>
          <a:xfrm>
            <a:off x="5344319" y="3507029"/>
            <a:ext cx="341661" cy="404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D4E8281-5EF4-4832-B361-5A981DF3B9F6}"/>
              </a:ext>
            </a:extLst>
          </p:cNvPr>
          <p:cNvSpPr/>
          <p:nvPr/>
        </p:nvSpPr>
        <p:spPr>
          <a:xfrm>
            <a:off x="715947" y="7336601"/>
            <a:ext cx="1371451" cy="204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30">
            <a:extLst>
              <a:ext uri="{FF2B5EF4-FFF2-40B4-BE49-F238E27FC236}">
                <a16:creationId xmlns:a16="http://schemas.microsoft.com/office/drawing/2014/main" id="{0F8DA8B7-3BA8-4327-8333-BF0A88F3FB14}"/>
              </a:ext>
            </a:extLst>
          </p:cNvPr>
          <p:cNvSpPr txBox="1">
            <a:spLocks/>
          </p:cNvSpPr>
          <p:nvPr/>
        </p:nvSpPr>
        <p:spPr>
          <a:xfrm>
            <a:off x="634273" y="2624128"/>
            <a:ext cx="8740173" cy="1765802"/>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Due to FootfallCam unique stereoscopic vision sensor with height filtering option, embedded with a person tracking algorithm, data privacy is always guaranteed. No video streaming occurs outside of the sensor. The only data sent out by the sensor is a stream of moving dots. The only data sent out by the sensor is a constant stream of moving dots, each dot representing a passenger. </a:t>
            </a:r>
          </a:p>
        </p:txBody>
      </p:sp>
      <p:pic>
        <p:nvPicPr>
          <p:cNvPr id="4" name="Picture 3" descr="A screenshot of a video game&#10;&#10;Description automatically generated">
            <a:extLst>
              <a:ext uri="{FF2B5EF4-FFF2-40B4-BE49-F238E27FC236}">
                <a16:creationId xmlns:a16="http://schemas.microsoft.com/office/drawing/2014/main" id="{8638C0A4-D5EF-47CA-8C8A-8133AB975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73" y="4202157"/>
            <a:ext cx="2943701" cy="2084140"/>
          </a:xfrm>
          <a:prstGeom prst="rect">
            <a:avLst/>
          </a:prstGeom>
          <a:ln>
            <a:solidFill>
              <a:schemeClr val="bg1">
                <a:lumMod val="85000"/>
              </a:schemeClr>
            </a:solidFill>
          </a:ln>
        </p:spPr>
      </p:pic>
      <p:pic>
        <p:nvPicPr>
          <p:cNvPr id="6" name="Picture 5" descr="A screenshot of a cell phone&#10;&#10;Description automatically generated">
            <a:extLst>
              <a:ext uri="{FF2B5EF4-FFF2-40B4-BE49-F238E27FC236}">
                <a16:creationId xmlns:a16="http://schemas.microsoft.com/office/drawing/2014/main" id="{788062AC-0FD2-42CB-B1AF-B97B100F9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223" y="4202157"/>
            <a:ext cx="2403852" cy="2084140"/>
          </a:xfrm>
          <a:prstGeom prst="rect">
            <a:avLst/>
          </a:prstGeom>
          <a:ln>
            <a:solidFill>
              <a:schemeClr val="bg1">
                <a:lumMod val="85000"/>
              </a:schemeClr>
            </a:solidFill>
          </a:ln>
        </p:spPr>
      </p:pic>
      <p:pic>
        <p:nvPicPr>
          <p:cNvPr id="8" name="Picture 7" descr="A screenshot of a computer&#10;&#10;Description automatically generated">
            <a:extLst>
              <a:ext uri="{FF2B5EF4-FFF2-40B4-BE49-F238E27FC236}">
                <a16:creationId xmlns:a16="http://schemas.microsoft.com/office/drawing/2014/main" id="{97BDB06E-5F5E-4230-B66D-E7FEBC1DA9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4" y="4206614"/>
            <a:ext cx="2577054" cy="2079683"/>
          </a:xfrm>
          <a:prstGeom prst="rect">
            <a:avLst/>
          </a:prstGeom>
          <a:ln>
            <a:solidFill>
              <a:schemeClr val="bg1">
                <a:lumMod val="85000"/>
              </a:schemeClr>
            </a:solidFill>
          </a:ln>
        </p:spPr>
      </p:pic>
    </p:spTree>
    <p:extLst>
      <p:ext uri="{BB962C8B-B14F-4D97-AF65-F5344CB8AC3E}">
        <p14:creationId xmlns:p14="http://schemas.microsoft.com/office/powerpoint/2010/main" val="166894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3">
            <a:extLst>
              <a:ext uri="{FF2B5EF4-FFF2-40B4-BE49-F238E27FC236}">
                <a16:creationId xmlns:a16="http://schemas.microsoft.com/office/drawing/2014/main" id="{492D7D03-0924-4A51-9B64-E58BCD023049}"/>
              </a:ext>
            </a:extLst>
          </p:cNvPr>
          <p:cNvSpPr txBox="1">
            <a:spLocks/>
          </p:cNvSpPr>
          <p:nvPr/>
        </p:nvSpPr>
        <p:spPr>
          <a:xfrm>
            <a:off x="1025813" y="2379939"/>
            <a:ext cx="3057990" cy="617432"/>
          </a:xfrm>
          <a:prstGeom prst="rect">
            <a:avLst/>
          </a:prstGeom>
        </p:spPr>
        <p:txBody>
          <a:bodyPr>
            <a:normAutofit lnSpcReduction="10000"/>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latin typeface="Source Sans Pro Light" panose="020B0403030403020204" pitchFamily="34" charset="0"/>
              </a:rPr>
              <a:t>Contact Us</a:t>
            </a:r>
          </a:p>
        </p:txBody>
      </p:sp>
      <p:sp>
        <p:nvSpPr>
          <p:cNvPr id="19" name="Text Placeholder 35">
            <a:extLst>
              <a:ext uri="{FF2B5EF4-FFF2-40B4-BE49-F238E27FC236}">
                <a16:creationId xmlns:a16="http://schemas.microsoft.com/office/drawing/2014/main" id="{AC13BA5A-A062-474F-A531-992770679365}"/>
              </a:ext>
            </a:extLst>
          </p:cNvPr>
          <p:cNvSpPr txBox="1">
            <a:spLocks/>
          </p:cNvSpPr>
          <p:nvPr/>
        </p:nvSpPr>
        <p:spPr>
          <a:xfrm>
            <a:off x="1103668" y="6770913"/>
            <a:ext cx="3551871" cy="444668"/>
          </a:xfrm>
          <a:prstGeom prst="rect">
            <a:avLst/>
          </a:prstGeom>
          <a:ln>
            <a:noFill/>
          </a:ln>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770" dirty="0">
                <a:solidFill>
                  <a:srgbClr val="666666"/>
                </a:solidFill>
              </a:rPr>
              <a:t>©2016 Footfall counter is trademark application of FootfallCam in various jurisdictions. We reserve the right to introduce modifications without notice. All other company names and products are trademarks of their respective companies.</a:t>
            </a:r>
          </a:p>
        </p:txBody>
      </p:sp>
      <p:pic>
        <p:nvPicPr>
          <p:cNvPr id="20" name="Picture 19">
            <a:extLst>
              <a:ext uri="{FF2B5EF4-FFF2-40B4-BE49-F238E27FC236}">
                <a16:creationId xmlns:a16="http://schemas.microsoft.com/office/drawing/2014/main" id="{C4733F12-EAE9-436D-9A4F-D3478C4D9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890" y="6810108"/>
            <a:ext cx="2095022" cy="452629"/>
          </a:xfrm>
          <a:prstGeom prst="rect">
            <a:avLst/>
          </a:prstGeom>
        </p:spPr>
      </p:pic>
      <p:sp>
        <p:nvSpPr>
          <p:cNvPr id="21" name="Text Placeholder 10">
            <a:extLst>
              <a:ext uri="{FF2B5EF4-FFF2-40B4-BE49-F238E27FC236}">
                <a16:creationId xmlns:a16="http://schemas.microsoft.com/office/drawing/2014/main" id="{28345AE7-789C-4F79-8DB9-13D7B3EAB8D4}"/>
              </a:ext>
            </a:extLst>
          </p:cNvPr>
          <p:cNvSpPr>
            <a:spLocks noGrp="1"/>
          </p:cNvSpPr>
          <p:nvPr>
            <p:ph type="body" idx="1"/>
          </p:nvPr>
        </p:nvSpPr>
        <p:spPr>
          <a:xfrm>
            <a:off x="1152554" y="3102178"/>
            <a:ext cx="3747453" cy="1392330"/>
          </a:xfrm>
        </p:spPr>
        <p:txBody>
          <a:bodyPr>
            <a:normAutofit/>
          </a:bodyPr>
          <a:lstStyle/>
          <a:p>
            <a:pPr>
              <a:lnSpc>
                <a:spcPct val="100000"/>
              </a:lnSpc>
              <a:spcBef>
                <a:spcPts val="0"/>
              </a:spcBef>
            </a:pPr>
            <a:r>
              <a:rPr lang="en-US" sz="1100" dirty="0">
                <a:latin typeface="+mj-lt"/>
              </a:rPr>
              <a:t>You need further information or have a question? </a:t>
            </a:r>
          </a:p>
          <a:p>
            <a:pPr>
              <a:lnSpc>
                <a:spcPct val="100000"/>
              </a:lnSpc>
              <a:spcBef>
                <a:spcPts val="0"/>
              </a:spcBef>
            </a:pPr>
            <a:r>
              <a:rPr lang="en-US" sz="1100" dirty="0">
                <a:latin typeface="+mj-lt"/>
              </a:rPr>
              <a:t>Please visit:</a:t>
            </a:r>
          </a:p>
          <a:p>
            <a:pPr>
              <a:lnSpc>
                <a:spcPct val="200000"/>
              </a:lnSpc>
              <a:spcBef>
                <a:spcPts val="0"/>
              </a:spcBef>
            </a:pPr>
            <a:r>
              <a:rPr lang="en-US" sz="1100" dirty="0">
                <a:solidFill>
                  <a:schemeClr val="tx1"/>
                </a:solidFill>
                <a:latin typeface="Calibri Bold" panose="020F0702030404030204" pitchFamily="34" charset="0"/>
                <a:cs typeface="Calibri Bold" panose="020F0702030404030204" pitchFamily="34" charset="0"/>
              </a:rPr>
              <a:t>www.footfallcam.com</a:t>
            </a:r>
          </a:p>
          <a:p>
            <a:pPr>
              <a:lnSpc>
                <a:spcPct val="200000"/>
              </a:lnSpc>
              <a:spcBef>
                <a:spcPts val="0"/>
              </a:spcBef>
            </a:pPr>
            <a:endParaRPr lang="en-US" sz="1100" dirty="0">
              <a:solidFill>
                <a:schemeClr val="tx1"/>
              </a:solidFill>
              <a:latin typeface="Calibri Bold" panose="020F0702030404030204" pitchFamily="34" charset="0"/>
              <a:cs typeface="Calibri Bold" panose="020F0702030404030204" pitchFamily="34" charset="0"/>
            </a:endParaRPr>
          </a:p>
          <a:p>
            <a:pPr>
              <a:lnSpc>
                <a:spcPct val="100000"/>
              </a:lnSpc>
            </a:pPr>
            <a:endParaRPr lang="en-US" sz="1100" dirty="0">
              <a:latin typeface="+mj-lt"/>
            </a:endParaRPr>
          </a:p>
        </p:txBody>
      </p:sp>
      <p:sp>
        <p:nvSpPr>
          <p:cNvPr id="22" name="Text Placeholder 10">
            <a:extLst>
              <a:ext uri="{FF2B5EF4-FFF2-40B4-BE49-F238E27FC236}">
                <a16:creationId xmlns:a16="http://schemas.microsoft.com/office/drawing/2014/main" id="{E75B8E84-1857-4C7C-91A0-F30BFB8A8880}"/>
              </a:ext>
            </a:extLst>
          </p:cNvPr>
          <p:cNvSpPr txBox="1">
            <a:spLocks/>
          </p:cNvSpPr>
          <p:nvPr/>
        </p:nvSpPr>
        <p:spPr>
          <a:xfrm>
            <a:off x="1152554"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100" b="1" dirty="0">
                <a:solidFill>
                  <a:schemeClr val="tx1"/>
                </a:solidFill>
                <a:latin typeface="+mn-lt"/>
                <a:cs typeface="Calibri Bold" panose="020F0702030404030204" pitchFamily="34" charset="0"/>
              </a:rPr>
              <a:t>Headquarters</a:t>
            </a:r>
          </a:p>
          <a:p>
            <a:pPr>
              <a:lnSpc>
                <a:spcPct val="100000"/>
              </a:lnSpc>
              <a:spcBef>
                <a:spcPts val="0"/>
              </a:spcBef>
            </a:pPr>
            <a:r>
              <a:rPr lang="en-US" sz="1100" dirty="0">
                <a:latin typeface="+mn-lt"/>
              </a:rPr>
              <a:t>46 </a:t>
            </a:r>
            <a:r>
              <a:rPr lang="en-US" sz="1100" dirty="0" err="1">
                <a:latin typeface="+mn-lt"/>
              </a:rPr>
              <a:t>Abbotswood</a:t>
            </a:r>
            <a:r>
              <a:rPr lang="en-US" sz="1100" dirty="0">
                <a:latin typeface="+mn-lt"/>
              </a:rPr>
              <a:t>, Guildford, </a:t>
            </a:r>
          </a:p>
          <a:p>
            <a:pPr>
              <a:lnSpc>
                <a:spcPct val="100000"/>
              </a:lnSpc>
              <a:spcBef>
                <a:spcPts val="0"/>
              </a:spcBef>
            </a:pPr>
            <a:r>
              <a:rPr lang="en-US" sz="1100" dirty="0">
                <a:latin typeface="+mn-lt"/>
              </a:rPr>
              <a:t>GU1 1UY, </a:t>
            </a:r>
          </a:p>
          <a:p>
            <a:pPr>
              <a:lnSpc>
                <a:spcPct val="100000"/>
              </a:lnSpc>
              <a:spcBef>
                <a:spcPts val="0"/>
              </a:spcBef>
            </a:pPr>
            <a:r>
              <a:rPr lang="en-US" sz="1100" dirty="0">
                <a:latin typeface="+mn-lt"/>
              </a:rPr>
              <a:t>United Kingdom</a:t>
            </a:r>
          </a:p>
        </p:txBody>
      </p:sp>
      <p:sp>
        <p:nvSpPr>
          <p:cNvPr id="24" name="Text Placeholder 10">
            <a:extLst>
              <a:ext uri="{FF2B5EF4-FFF2-40B4-BE49-F238E27FC236}">
                <a16:creationId xmlns:a16="http://schemas.microsoft.com/office/drawing/2014/main" id="{D51F628C-7A01-40CE-A60D-B92C0FDC74CC}"/>
              </a:ext>
            </a:extLst>
          </p:cNvPr>
          <p:cNvSpPr txBox="1">
            <a:spLocks/>
          </p:cNvSpPr>
          <p:nvPr/>
        </p:nvSpPr>
        <p:spPr>
          <a:xfrm>
            <a:off x="2823788"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pPr>
            <a:r>
              <a:rPr lang="en-US" sz="1100" b="1" dirty="0">
                <a:solidFill>
                  <a:schemeClr val="tx1"/>
                </a:solidFill>
                <a:latin typeface="Calibri "/>
                <a:cs typeface="Calibri Bold" panose="020F0702030404030204" pitchFamily="34" charset="0"/>
              </a:rPr>
              <a:t>Asia Office</a:t>
            </a:r>
          </a:p>
          <a:p>
            <a:pPr>
              <a:lnSpc>
                <a:spcPct val="100000"/>
              </a:lnSpc>
              <a:spcBef>
                <a:spcPts val="0"/>
              </a:spcBef>
            </a:pPr>
            <a:r>
              <a:rPr lang="en-US" sz="1100" dirty="0">
                <a:latin typeface="+mn-lt"/>
              </a:rPr>
              <a:t>51-2, </a:t>
            </a:r>
            <a:r>
              <a:rPr lang="en-US" sz="1100" dirty="0" err="1">
                <a:latin typeface="+mn-lt"/>
              </a:rPr>
              <a:t>Jalan</a:t>
            </a:r>
            <a:r>
              <a:rPr lang="en-US" sz="1100" dirty="0">
                <a:latin typeface="+mn-lt"/>
              </a:rPr>
              <a:t> SL ¼,</a:t>
            </a:r>
          </a:p>
          <a:p>
            <a:pPr>
              <a:lnSpc>
                <a:spcPct val="100000"/>
              </a:lnSpc>
              <a:spcBef>
                <a:spcPts val="0"/>
              </a:spcBef>
            </a:pPr>
            <a:r>
              <a:rPr lang="en-US" sz="1100" dirty="0">
                <a:latin typeface="+mn-lt"/>
              </a:rPr>
              <a:t>Bandar Sungai Long,</a:t>
            </a:r>
          </a:p>
          <a:p>
            <a:pPr>
              <a:lnSpc>
                <a:spcPct val="100000"/>
              </a:lnSpc>
              <a:spcBef>
                <a:spcPts val="0"/>
              </a:spcBef>
            </a:pPr>
            <a:r>
              <a:rPr lang="en-US" sz="1100" dirty="0">
                <a:latin typeface="+mn-lt"/>
              </a:rPr>
              <a:t>43000 </a:t>
            </a:r>
            <a:r>
              <a:rPr lang="en-US" sz="1100" dirty="0" err="1">
                <a:latin typeface="+mn-lt"/>
              </a:rPr>
              <a:t>Kajang</a:t>
            </a:r>
            <a:r>
              <a:rPr lang="en-US" sz="1100" dirty="0">
                <a:latin typeface="+mn-lt"/>
              </a:rPr>
              <a:t>, Selangor </a:t>
            </a:r>
            <a:r>
              <a:rPr lang="en-US" sz="1100" dirty="0" err="1">
                <a:latin typeface="+mn-lt"/>
              </a:rPr>
              <a:t>Darul</a:t>
            </a:r>
            <a:r>
              <a:rPr lang="en-US" sz="1100" dirty="0">
                <a:latin typeface="+mn-lt"/>
              </a:rPr>
              <a:t> Ehsan, Malaysia</a:t>
            </a:r>
          </a:p>
        </p:txBody>
      </p:sp>
    </p:spTree>
    <p:extLst>
      <p:ext uri="{BB962C8B-B14F-4D97-AF65-F5344CB8AC3E}">
        <p14:creationId xmlns:p14="http://schemas.microsoft.com/office/powerpoint/2010/main" val="38267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Airport passenger tracking system</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pic>
        <p:nvPicPr>
          <p:cNvPr id="4" name="Picture 3" descr="A picture containing building, electronics&#10;&#10;Description automatically generated">
            <a:extLst>
              <a:ext uri="{FF2B5EF4-FFF2-40B4-BE49-F238E27FC236}">
                <a16:creationId xmlns:a16="http://schemas.microsoft.com/office/drawing/2014/main" id="{052E4817-CB64-4B92-BF5C-266179292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051" y="1858811"/>
            <a:ext cx="8342997" cy="5446123"/>
          </a:xfrm>
          <a:prstGeom prst="rect">
            <a:avLst/>
          </a:prstGeom>
        </p:spPr>
      </p:pic>
    </p:spTree>
    <p:extLst>
      <p:ext uri="{BB962C8B-B14F-4D97-AF65-F5344CB8AC3E}">
        <p14:creationId xmlns:p14="http://schemas.microsoft.com/office/powerpoint/2010/main" val="137691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07C0B0A-A258-4E53-8A09-FE10D02873E3}"/>
              </a:ext>
            </a:extLst>
          </p:cNvPr>
          <p:cNvSpPr txBox="1">
            <a:spLocks/>
          </p:cNvSpPr>
          <p:nvPr/>
        </p:nvSpPr>
        <p:spPr>
          <a:xfrm>
            <a:off x="936378" y="1719248"/>
            <a:ext cx="8926078" cy="3716352"/>
          </a:xfrm>
          <a:prstGeom prst="rect">
            <a:avLst/>
          </a:prstGeom>
        </p:spPr>
        <p:txBody>
          <a:bodyPr>
            <a:no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nSpc>
                <a:spcPct val="70000"/>
              </a:lnSpc>
              <a:spcBef>
                <a:spcPts val="0"/>
              </a:spcBef>
              <a:buNone/>
            </a:pPr>
            <a:r>
              <a:rPr lang="en-US" sz="12000" dirty="0">
                <a:solidFill>
                  <a:srgbClr val="2888C9"/>
                </a:solidFill>
                <a:latin typeface="Source Sans Pro Light" panose="020B0403030403020204" pitchFamily="34" charset="0"/>
              </a:rPr>
              <a:t>Key </a:t>
            </a:r>
          </a:p>
          <a:p>
            <a:pPr marL="0" indent="0">
              <a:lnSpc>
                <a:spcPct val="70000"/>
              </a:lnSpc>
              <a:spcBef>
                <a:spcPts val="1200"/>
              </a:spcBef>
              <a:buNone/>
            </a:pPr>
            <a:r>
              <a:rPr lang="en-US" sz="12000" dirty="0">
                <a:solidFill>
                  <a:srgbClr val="2888C9"/>
                </a:solidFill>
                <a:latin typeface="Source Sans Pro Light" panose="020B0403030403020204" pitchFamily="34" charset="0"/>
              </a:rPr>
              <a:t>solutions</a:t>
            </a:r>
          </a:p>
        </p:txBody>
      </p:sp>
    </p:spTree>
    <p:extLst>
      <p:ext uri="{BB962C8B-B14F-4D97-AF65-F5344CB8AC3E}">
        <p14:creationId xmlns:p14="http://schemas.microsoft.com/office/powerpoint/2010/main" val="392553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175096" cy="1571872"/>
          </a:xfrm>
        </p:spPr>
        <p:txBody>
          <a:bodyPr>
            <a:noAutofit/>
          </a:bodyPr>
          <a:lstStyle/>
          <a:p>
            <a:pPr>
              <a:buClr>
                <a:srgbClr val="2888C9"/>
              </a:buClr>
            </a:pPr>
            <a:r>
              <a:rPr lang="en-US" sz="4000" dirty="0">
                <a:ea typeface="Source Sans Pro Light" panose="020B0403030403020204" pitchFamily="34" charset="0"/>
              </a:rPr>
              <a:t>#1 Passenger flow information interface</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30" name="Text Placeholder 32">
            <a:extLst>
              <a:ext uri="{FF2B5EF4-FFF2-40B4-BE49-F238E27FC236}">
                <a16:creationId xmlns:a16="http://schemas.microsoft.com/office/drawing/2014/main" id="{43C4D3DE-105B-460F-AA70-3430DF75A895}"/>
              </a:ext>
            </a:extLst>
          </p:cNvPr>
          <p:cNvSpPr txBox="1">
            <a:spLocks/>
          </p:cNvSpPr>
          <p:nvPr/>
        </p:nvSpPr>
        <p:spPr>
          <a:xfrm>
            <a:off x="634275" y="2618041"/>
            <a:ext cx="4312910" cy="395029"/>
          </a:xfrm>
          <a:prstGeom prst="rect">
            <a:avLst/>
          </a:prstGeom>
        </p:spPr>
        <p:txBody>
          <a:bodyPr vert="horz" lIns="0" tIns="45720" rIns="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rgbClr val="666666"/>
                </a:solidFill>
                <a:latin typeface="Source Sans Pro" panose="020B0503030403020204" pitchFamily="34" charset="0"/>
                <a:ea typeface="Source Sans Pro" panose="020B0503030403020204" pitchFamily="34" charset="0"/>
                <a:cs typeface="Calibri Bold" panose="020F0702030404030204" pitchFamily="34" charset="0"/>
              </a:rPr>
              <a:t>Real time queue monitoring</a:t>
            </a:r>
          </a:p>
          <a:p>
            <a:pPr>
              <a:spcBef>
                <a:spcPts val="0"/>
              </a:spcBef>
            </a:pPr>
            <a:endParaRPr lang="en-US" sz="1000" dirty="0">
              <a:solidFill>
                <a:schemeClr val="tx1"/>
              </a:solidFill>
              <a:latin typeface="Calibri Bold" panose="020F0702030404030204" pitchFamily="34" charset="0"/>
              <a:cs typeface="Calibri Bold" panose="020F0702030404030204" pitchFamily="34" charset="0"/>
            </a:endParaRPr>
          </a:p>
        </p:txBody>
      </p:sp>
      <p:sp>
        <p:nvSpPr>
          <p:cNvPr id="31" name="Text Placeholder 30">
            <a:extLst>
              <a:ext uri="{FF2B5EF4-FFF2-40B4-BE49-F238E27FC236}">
                <a16:creationId xmlns:a16="http://schemas.microsoft.com/office/drawing/2014/main" id="{89D35F04-2324-4F5C-9F42-E8D10F31446E}"/>
              </a:ext>
            </a:extLst>
          </p:cNvPr>
          <p:cNvSpPr>
            <a:spLocks noGrp="1"/>
          </p:cNvSpPr>
          <p:nvPr>
            <p:ph type="body" idx="17"/>
          </p:nvPr>
        </p:nvSpPr>
        <p:spPr>
          <a:xfrm>
            <a:off x="634274" y="2898524"/>
            <a:ext cx="3900259" cy="1765802"/>
          </a:xfrm>
        </p:spPr>
        <p:txBody>
          <a:bodyPr>
            <a:noAutofit/>
          </a:body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Airport operator would be able to monitor in real time of the queue length of all areas, and could assign resources to address area with excessive waiting time.</a:t>
            </a:r>
          </a:p>
        </p:txBody>
      </p:sp>
      <p:pic>
        <p:nvPicPr>
          <p:cNvPr id="6" name="Picture 5" descr="A screenshot of a cell phone&#10;&#10;Description automatically generated">
            <a:extLst>
              <a:ext uri="{FF2B5EF4-FFF2-40B4-BE49-F238E27FC236}">
                <a16:creationId xmlns:a16="http://schemas.microsoft.com/office/drawing/2014/main" id="{2AE98CB7-08FA-481F-9CF7-D78CF3FF5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306" y="2301373"/>
            <a:ext cx="5515890" cy="3905250"/>
          </a:xfrm>
          <a:prstGeom prst="rect">
            <a:avLst/>
          </a:prstGeom>
          <a:ln>
            <a:solidFill>
              <a:schemeClr val="bg1">
                <a:lumMod val="85000"/>
              </a:schemeClr>
            </a:solidFill>
          </a:ln>
        </p:spPr>
      </p:pic>
      <p:pic>
        <p:nvPicPr>
          <p:cNvPr id="3" name="Picture 2" descr="A picture containing screenshot&#10;&#10;Description automatically generated">
            <a:extLst>
              <a:ext uri="{FF2B5EF4-FFF2-40B4-BE49-F238E27FC236}">
                <a16:creationId xmlns:a16="http://schemas.microsoft.com/office/drawing/2014/main" id="{42701A26-6658-40C5-B170-7928F9ABDE3B}"/>
              </a:ext>
            </a:extLst>
          </p:cNvPr>
          <p:cNvPicPr>
            <a:picLocks noChangeAspect="1"/>
          </p:cNvPicPr>
          <p:nvPr/>
        </p:nvPicPr>
        <p:blipFill rotWithShape="1">
          <a:blip r:embed="rId5">
            <a:extLst>
              <a:ext uri="{28A0092B-C50C-407E-A947-70E740481C1C}">
                <a14:useLocalDpi xmlns:a14="http://schemas.microsoft.com/office/drawing/2010/main" val="0"/>
              </a:ext>
            </a:extLst>
          </a:blip>
          <a:srcRect l="6939" t="3106" r="6657" b="3016"/>
          <a:stretch/>
        </p:blipFill>
        <p:spPr>
          <a:xfrm>
            <a:off x="4552451" y="2144411"/>
            <a:ext cx="5689600" cy="4062212"/>
          </a:xfrm>
          <a:prstGeom prst="rect">
            <a:avLst/>
          </a:prstGeom>
        </p:spPr>
      </p:pic>
    </p:spTree>
    <p:extLst>
      <p:ext uri="{BB962C8B-B14F-4D97-AF65-F5344CB8AC3E}">
        <p14:creationId xmlns:p14="http://schemas.microsoft.com/office/powerpoint/2010/main" val="100687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#2 KPI performance review</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11" name="Rectangle 10">
            <a:extLst>
              <a:ext uri="{FF2B5EF4-FFF2-40B4-BE49-F238E27FC236}">
                <a16:creationId xmlns:a16="http://schemas.microsoft.com/office/drawing/2014/main" id="{FB484603-53D4-46E4-9144-5BE2F57E2624}"/>
              </a:ext>
            </a:extLst>
          </p:cNvPr>
          <p:cNvSpPr/>
          <p:nvPr/>
        </p:nvSpPr>
        <p:spPr>
          <a:xfrm>
            <a:off x="5344319" y="3507029"/>
            <a:ext cx="341661" cy="404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D4E8281-5EF4-4832-B361-5A981DF3B9F6}"/>
              </a:ext>
            </a:extLst>
          </p:cNvPr>
          <p:cNvSpPr/>
          <p:nvPr/>
        </p:nvSpPr>
        <p:spPr>
          <a:xfrm>
            <a:off x="715947" y="7336601"/>
            <a:ext cx="1371451" cy="204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30">
            <a:extLst>
              <a:ext uri="{FF2B5EF4-FFF2-40B4-BE49-F238E27FC236}">
                <a16:creationId xmlns:a16="http://schemas.microsoft.com/office/drawing/2014/main" id="{C162C030-32FF-49CE-B1B5-899B611BBB07}"/>
              </a:ext>
            </a:extLst>
          </p:cNvPr>
          <p:cNvSpPr txBox="1">
            <a:spLocks/>
          </p:cNvSpPr>
          <p:nvPr/>
        </p:nvSpPr>
        <p:spPr>
          <a:xfrm>
            <a:off x="634272" y="3421411"/>
            <a:ext cx="2362927" cy="3051677"/>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Airport top management can quantify the passenger satisfaction based on their waiting time in check-in lobby, security checkpoint, immigration desk and baggage collection. It allowed the management to Identify the weakest link and define a clear goal for the operation team.</a:t>
            </a:r>
          </a:p>
        </p:txBody>
      </p:sp>
      <p:sp>
        <p:nvSpPr>
          <p:cNvPr id="13" name="Rectangle 12">
            <a:extLst>
              <a:ext uri="{FF2B5EF4-FFF2-40B4-BE49-F238E27FC236}">
                <a16:creationId xmlns:a16="http://schemas.microsoft.com/office/drawing/2014/main" id="{C7618092-3236-483F-B674-8B14E8492E0F}"/>
              </a:ext>
            </a:extLst>
          </p:cNvPr>
          <p:cNvSpPr/>
          <p:nvPr/>
        </p:nvSpPr>
        <p:spPr>
          <a:xfrm>
            <a:off x="7020380" y="450358"/>
            <a:ext cx="2981738" cy="5883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0">
            <a:extLst>
              <a:ext uri="{FF2B5EF4-FFF2-40B4-BE49-F238E27FC236}">
                <a16:creationId xmlns:a16="http://schemas.microsoft.com/office/drawing/2014/main" id="{9CD544E8-65D9-4E3A-AB47-EB3E0FD92697}"/>
              </a:ext>
            </a:extLst>
          </p:cNvPr>
          <p:cNvSpPr txBox="1">
            <a:spLocks/>
          </p:cNvSpPr>
          <p:nvPr/>
        </p:nvSpPr>
        <p:spPr>
          <a:xfrm>
            <a:off x="7522052" y="535507"/>
            <a:ext cx="2424410" cy="503247"/>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300" dirty="0">
                <a:latin typeface="+mj-lt"/>
                <a:hlinkClick r:id="rId4"/>
              </a:rPr>
              <a:t>Download the complete sample report here.</a:t>
            </a:r>
            <a:endParaRPr lang="en-US" sz="1300" dirty="0">
              <a:latin typeface="+mj-lt"/>
            </a:endParaRPr>
          </a:p>
        </p:txBody>
      </p:sp>
      <p:pic>
        <p:nvPicPr>
          <p:cNvPr id="18" name="Graphic 17" descr="Link">
            <a:extLst>
              <a:ext uri="{FF2B5EF4-FFF2-40B4-BE49-F238E27FC236}">
                <a16:creationId xmlns:a16="http://schemas.microsoft.com/office/drawing/2014/main" id="{9A5C9352-7B91-4549-ACEB-F57E233F60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5733" y="522499"/>
            <a:ext cx="301570" cy="301570"/>
          </a:xfrm>
          <a:prstGeom prst="rect">
            <a:avLst/>
          </a:prstGeom>
        </p:spPr>
      </p:pic>
      <p:sp>
        <p:nvSpPr>
          <p:cNvPr id="19" name="Rectangle 18">
            <a:extLst>
              <a:ext uri="{FF2B5EF4-FFF2-40B4-BE49-F238E27FC236}">
                <a16:creationId xmlns:a16="http://schemas.microsoft.com/office/drawing/2014/main" id="{2C091F68-ABCA-42BA-B52F-7C5B3D135BA9}"/>
              </a:ext>
            </a:extLst>
          </p:cNvPr>
          <p:cNvSpPr/>
          <p:nvPr/>
        </p:nvSpPr>
        <p:spPr>
          <a:xfrm>
            <a:off x="7021219" y="455900"/>
            <a:ext cx="93306" cy="587829"/>
          </a:xfrm>
          <a:prstGeom prst="rect">
            <a:avLst/>
          </a:prstGeom>
          <a:solidFill>
            <a:srgbClr val="288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2">
            <a:extLst>
              <a:ext uri="{FF2B5EF4-FFF2-40B4-BE49-F238E27FC236}">
                <a16:creationId xmlns:a16="http://schemas.microsoft.com/office/drawing/2014/main" id="{3B85DBCE-5DAE-46C4-AF0A-AC6FFA8DB324}"/>
              </a:ext>
            </a:extLst>
          </p:cNvPr>
          <p:cNvSpPr txBox="1">
            <a:spLocks/>
          </p:cNvSpPr>
          <p:nvPr/>
        </p:nvSpPr>
        <p:spPr>
          <a:xfrm>
            <a:off x="634273" y="2596208"/>
            <a:ext cx="1997165" cy="1061392"/>
          </a:xfrm>
          <a:prstGeom prst="rect">
            <a:avLst/>
          </a:prstGeom>
        </p:spPr>
        <p:txBody>
          <a:bodyPr vert="horz" lIns="0" tIns="45720" rIns="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rgbClr val="666666"/>
                </a:solidFill>
                <a:latin typeface="Source Sans Pro" panose="020B0503030403020204" pitchFamily="34" charset="0"/>
                <a:ea typeface="Source Sans Pro" panose="020B0503030403020204" pitchFamily="34" charset="0"/>
                <a:cs typeface="Calibri Bold" panose="020F0702030404030204" pitchFamily="34" charset="0"/>
              </a:rPr>
              <a:t>Airport passenger flow KPI</a:t>
            </a:r>
          </a:p>
          <a:p>
            <a:pPr>
              <a:spcBef>
                <a:spcPts val="0"/>
              </a:spcBef>
            </a:pPr>
            <a:endParaRPr lang="en-US" sz="1000" dirty="0">
              <a:solidFill>
                <a:schemeClr val="tx1"/>
              </a:solidFill>
              <a:latin typeface="Calibri Bold" panose="020F0702030404030204" pitchFamily="34" charset="0"/>
              <a:cs typeface="Calibri Bold" panose="020F070203040403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E5264DE6-B56D-4342-A5B3-E8B7DCE17FA7}"/>
              </a:ext>
            </a:extLst>
          </p:cNvPr>
          <p:cNvPicPr>
            <a:picLocks noChangeAspect="1"/>
          </p:cNvPicPr>
          <p:nvPr/>
        </p:nvPicPr>
        <p:blipFill rotWithShape="1">
          <a:blip r:embed="rId7">
            <a:extLst>
              <a:ext uri="{28A0092B-C50C-407E-A947-70E740481C1C}">
                <a14:useLocalDpi xmlns:a14="http://schemas.microsoft.com/office/drawing/2010/main" val="0"/>
              </a:ext>
            </a:extLst>
          </a:blip>
          <a:srcRect l="3447" r="2146"/>
          <a:stretch/>
        </p:blipFill>
        <p:spPr>
          <a:xfrm>
            <a:off x="3078481" y="1965533"/>
            <a:ext cx="7386321" cy="5141417"/>
          </a:xfrm>
          <a:prstGeom prst="rect">
            <a:avLst/>
          </a:prstGeom>
        </p:spPr>
      </p:pic>
    </p:spTree>
    <p:extLst>
      <p:ext uri="{BB962C8B-B14F-4D97-AF65-F5344CB8AC3E}">
        <p14:creationId xmlns:p14="http://schemas.microsoft.com/office/powerpoint/2010/main" val="317311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#3 Real time monitoring</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34" name="Text Placeholder 32">
            <a:extLst>
              <a:ext uri="{FF2B5EF4-FFF2-40B4-BE49-F238E27FC236}">
                <a16:creationId xmlns:a16="http://schemas.microsoft.com/office/drawing/2014/main" id="{699E0A48-235E-43EE-B1CB-F1A8B3FB623E}"/>
              </a:ext>
            </a:extLst>
          </p:cNvPr>
          <p:cNvSpPr txBox="1">
            <a:spLocks/>
          </p:cNvSpPr>
          <p:nvPr/>
        </p:nvSpPr>
        <p:spPr>
          <a:xfrm>
            <a:off x="634275" y="2020890"/>
            <a:ext cx="4312910" cy="395029"/>
          </a:xfrm>
          <a:prstGeom prst="rect">
            <a:avLst/>
          </a:prstGeom>
        </p:spPr>
        <p:txBody>
          <a:bodyPr vert="horz" lIns="0" tIns="45720" rIns="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rgbClr val="666666"/>
                </a:solidFill>
                <a:latin typeface="Source Sans Pro" panose="020B0503030403020204" pitchFamily="34" charset="0"/>
                <a:ea typeface="Source Sans Pro" panose="020B0503030403020204" pitchFamily="34" charset="0"/>
                <a:cs typeface="Calibri Bold" panose="020F0702030404030204" pitchFamily="34" charset="0"/>
              </a:rPr>
              <a:t>Waiting time information dashboard</a:t>
            </a:r>
          </a:p>
          <a:p>
            <a:pPr>
              <a:spcBef>
                <a:spcPts val="0"/>
              </a:spcBef>
            </a:pPr>
            <a:endParaRPr lang="en-US" sz="1000" dirty="0">
              <a:solidFill>
                <a:schemeClr val="tx1"/>
              </a:solidFill>
              <a:latin typeface="Calibri Bold" panose="020F0702030404030204" pitchFamily="34" charset="0"/>
              <a:cs typeface="Calibri Bold" panose="020F0702030404030204" pitchFamily="34" charset="0"/>
            </a:endParaRPr>
          </a:p>
        </p:txBody>
      </p:sp>
      <p:pic>
        <p:nvPicPr>
          <p:cNvPr id="3" name="Picture 2" descr="A picture containing wall, monitor, sky, indoor&#10;&#10;Description automatically generated">
            <a:extLst>
              <a:ext uri="{FF2B5EF4-FFF2-40B4-BE49-F238E27FC236}">
                <a16:creationId xmlns:a16="http://schemas.microsoft.com/office/drawing/2014/main" id="{DE089575-3D41-4C2B-A375-1B9B0D9B084A}"/>
              </a:ext>
            </a:extLst>
          </p:cNvPr>
          <p:cNvPicPr>
            <a:picLocks noChangeAspect="1"/>
          </p:cNvPicPr>
          <p:nvPr/>
        </p:nvPicPr>
        <p:blipFill rotWithShape="1">
          <a:blip r:embed="rId4">
            <a:extLst>
              <a:ext uri="{28A0092B-C50C-407E-A947-70E740481C1C}">
                <a14:useLocalDpi xmlns:a14="http://schemas.microsoft.com/office/drawing/2010/main" val="0"/>
              </a:ext>
            </a:extLst>
          </a:blip>
          <a:srcRect l="2186" t="11024" r="2475" b="15601"/>
          <a:stretch/>
        </p:blipFill>
        <p:spPr>
          <a:xfrm>
            <a:off x="2176415" y="2977934"/>
            <a:ext cx="8023952" cy="4058142"/>
          </a:xfrm>
          <a:prstGeom prst="rect">
            <a:avLst/>
          </a:prstGeom>
        </p:spPr>
      </p:pic>
      <p:sp>
        <p:nvSpPr>
          <p:cNvPr id="36" name="Text Placeholder 30">
            <a:extLst>
              <a:ext uri="{FF2B5EF4-FFF2-40B4-BE49-F238E27FC236}">
                <a16:creationId xmlns:a16="http://schemas.microsoft.com/office/drawing/2014/main" id="{1E3E4C1B-6AA5-47D4-A3D9-4DA6F42B20B2}"/>
              </a:ext>
            </a:extLst>
          </p:cNvPr>
          <p:cNvSpPr txBox="1">
            <a:spLocks/>
          </p:cNvSpPr>
          <p:nvPr/>
        </p:nvSpPr>
        <p:spPr>
          <a:xfrm>
            <a:off x="634274" y="2301373"/>
            <a:ext cx="3900259" cy="1765802"/>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The queue length and waiting time information can be exported to the Flight information dashboard or mobile app. It helps passenger to plan their journey and increase overall satisfaction.</a:t>
            </a:r>
          </a:p>
          <a:p>
            <a:pPr>
              <a:lnSpc>
                <a:spcPct val="100000"/>
              </a:lnSpc>
              <a:spcBef>
                <a:spcPts val="0"/>
              </a:spcBef>
            </a:pPr>
            <a:endParaRPr lang="en-US" sz="1400" dirty="0">
              <a:solidFill>
                <a:srgbClr val="666666"/>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416264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Facility management</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34" name="Text Placeholder 32">
            <a:extLst>
              <a:ext uri="{FF2B5EF4-FFF2-40B4-BE49-F238E27FC236}">
                <a16:creationId xmlns:a16="http://schemas.microsoft.com/office/drawing/2014/main" id="{699E0A48-235E-43EE-B1CB-F1A8B3FB623E}"/>
              </a:ext>
            </a:extLst>
          </p:cNvPr>
          <p:cNvSpPr txBox="1">
            <a:spLocks/>
          </p:cNvSpPr>
          <p:nvPr/>
        </p:nvSpPr>
        <p:spPr>
          <a:xfrm>
            <a:off x="634275" y="2020890"/>
            <a:ext cx="4312910" cy="395029"/>
          </a:xfrm>
          <a:prstGeom prst="rect">
            <a:avLst/>
          </a:prstGeom>
        </p:spPr>
        <p:txBody>
          <a:bodyPr vert="horz" lIns="0" tIns="45720" rIns="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rgbClr val="666666"/>
                </a:solidFill>
                <a:latin typeface="Source Sans Pro" panose="020B0503030403020204" pitchFamily="34" charset="0"/>
                <a:ea typeface="Source Sans Pro" panose="020B0503030403020204" pitchFamily="34" charset="0"/>
                <a:cs typeface="Calibri Bold" panose="020F0702030404030204" pitchFamily="34" charset="0"/>
              </a:rPr>
              <a:t>Provide consistent service quality</a:t>
            </a:r>
          </a:p>
          <a:p>
            <a:pPr>
              <a:spcBef>
                <a:spcPts val="0"/>
              </a:spcBef>
            </a:pPr>
            <a:endParaRPr lang="en-US" sz="1000" dirty="0">
              <a:solidFill>
                <a:schemeClr val="tx1"/>
              </a:solidFill>
              <a:latin typeface="Calibri Bold" panose="020F0702030404030204" pitchFamily="34" charset="0"/>
              <a:cs typeface="Calibri Bold" panose="020F0702030404030204" pitchFamily="34" charset="0"/>
            </a:endParaRPr>
          </a:p>
        </p:txBody>
      </p:sp>
      <p:sp>
        <p:nvSpPr>
          <p:cNvPr id="36" name="Text Placeholder 30">
            <a:extLst>
              <a:ext uri="{FF2B5EF4-FFF2-40B4-BE49-F238E27FC236}">
                <a16:creationId xmlns:a16="http://schemas.microsoft.com/office/drawing/2014/main" id="{1E3E4C1B-6AA5-47D4-A3D9-4DA6F42B20B2}"/>
              </a:ext>
            </a:extLst>
          </p:cNvPr>
          <p:cNvSpPr txBox="1">
            <a:spLocks/>
          </p:cNvSpPr>
          <p:nvPr/>
        </p:nvSpPr>
        <p:spPr>
          <a:xfrm>
            <a:off x="634274" y="2301373"/>
            <a:ext cx="3900259" cy="1765802"/>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By measuring the usage of facilities in the airport, management can </a:t>
            </a:r>
            <a:r>
              <a:rPr lang="en-US" sz="1400" dirty="0">
                <a:solidFill>
                  <a:srgbClr val="2888C9"/>
                </a:solidFill>
                <a:latin typeface="Source Sans Pro Light" panose="020B0403030403020204" pitchFamily="34" charset="0"/>
                <a:ea typeface="Source Sans Pro Light" panose="020B0403030403020204" pitchFamily="34" charset="0"/>
              </a:rPr>
              <a:t>create staff schedules </a:t>
            </a:r>
            <a:r>
              <a:rPr lang="en-US" sz="1400" dirty="0">
                <a:solidFill>
                  <a:srgbClr val="666666"/>
                </a:solidFill>
                <a:latin typeface="Source Sans Pro Light" panose="020B0403030403020204" pitchFamily="34" charset="0"/>
                <a:ea typeface="Source Sans Pro Light" panose="020B0403030403020204" pitchFamily="34" charset="0"/>
              </a:rPr>
              <a:t>that accurately reflect the condition of the facilities with busier areas receiving more attention. By reducing the workload staff spends on areas they are not needed, management can </a:t>
            </a:r>
            <a:r>
              <a:rPr lang="en-US" sz="1400" dirty="0">
                <a:solidFill>
                  <a:srgbClr val="2888C9"/>
                </a:solidFill>
                <a:latin typeface="Source Sans Pro Light" panose="020B0403030403020204" pitchFamily="34" charset="0"/>
                <a:ea typeface="Source Sans Pro Light" panose="020B0403030403020204" pitchFamily="34" charset="0"/>
              </a:rPr>
              <a:t>make cost savings decision </a:t>
            </a:r>
            <a:r>
              <a:rPr lang="en-US" sz="1400" dirty="0">
                <a:solidFill>
                  <a:srgbClr val="666666"/>
                </a:solidFill>
                <a:latin typeface="Source Sans Pro Light" panose="020B0403030403020204" pitchFamily="34" charset="0"/>
                <a:ea typeface="Source Sans Pro Light" panose="020B0403030403020204" pitchFamily="34" charset="0"/>
              </a:rPr>
              <a:t>and </a:t>
            </a:r>
            <a:r>
              <a:rPr lang="en-US" sz="1400" dirty="0">
                <a:solidFill>
                  <a:srgbClr val="2888C9"/>
                </a:solidFill>
                <a:latin typeface="Source Sans Pro Light" panose="020B0403030403020204" pitchFamily="34" charset="0"/>
                <a:ea typeface="Source Sans Pro Light" panose="020B0403030403020204" pitchFamily="34" charset="0"/>
              </a:rPr>
              <a:t>create better experience </a:t>
            </a:r>
            <a:r>
              <a:rPr lang="en-US" sz="1400" dirty="0">
                <a:solidFill>
                  <a:srgbClr val="666666"/>
                </a:solidFill>
                <a:latin typeface="Source Sans Pro Light" panose="020B0403030403020204" pitchFamily="34" charset="0"/>
                <a:ea typeface="Source Sans Pro Light" panose="020B0403030403020204" pitchFamily="34" charset="0"/>
              </a:rPr>
              <a:t>for passengers and visitors. </a:t>
            </a:r>
          </a:p>
        </p:txBody>
      </p:sp>
      <p:sp>
        <p:nvSpPr>
          <p:cNvPr id="50" name="Text Placeholder 32">
            <a:extLst>
              <a:ext uri="{FF2B5EF4-FFF2-40B4-BE49-F238E27FC236}">
                <a16:creationId xmlns:a16="http://schemas.microsoft.com/office/drawing/2014/main" id="{39AAC666-9123-40C2-8535-1A4CB7C3781E}"/>
              </a:ext>
            </a:extLst>
          </p:cNvPr>
          <p:cNvSpPr txBox="1">
            <a:spLocks/>
          </p:cNvSpPr>
          <p:nvPr/>
        </p:nvSpPr>
        <p:spPr>
          <a:xfrm>
            <a:off x="634273" y="4308717"/>
            <a:ext cx="4312910" cy="395029"/>
          </a:xfrm>
          <a:prstGeom prst="rect">
            <a:avLst/>
          </a:prstGeom>
        </p:spPr>
        <p:txBody>
          <a:bodyPr vert="horz" lIns="0" tIns="45720" rIns="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2000" dirty="0">
                <a:solidFill>
                  <a:srgbClr val="666666"/>
                </a:solidFill>
                <a:latin typeface="Source Sans Pro" panose="020B0503030403020204" pitchFamily="34" charset="0"/>
                <a:ea typeface="Source Sans Pro" panose="020B0503030403020204" pitchFamily="34" charset="0"/>
                <a:cs typeface="Calibri Bold" panose="020F0702030404030204" pitchFamily="34" charset="0"/>
              </a:rPr>
              <a:t>Reduce cost of staff operations</a:t>
            </a:r>
          </a:p>
          <a:p>
            <a:pPr>
              <a:spcBef>
                <a:spcPts val="0"/>
              </a:spcBef>
            </a:pPr>
            <a:endParaRPr lang="en-US" sz="1000" dirty="0">
              <a:solidFill>
                <a:schemeClr val="tx1"/>
              </a:solidFill>
              <a:latin typeface="Calibri Bold" panose="020F0702030404030204" pitchFamily="34" charset="0"/>
              <a:cs typeface="Calibri Bold" panose="020F0702030404030204" pitchFamily="34" charset="0"/>
            </a:endParaRPr>
          </a:p>
        </p:txBody>
      </p:sp>
      <p:sp>
        <p:nvSpPr>
          <p:cNvPr id="51" name="Text Placeholder 30">
            <a:extLst>
              <a:ext uri="{FF2B5EF4-FFF2-40B4-BE49-F238E27FC236}">
                <a16:creationId xmlns:a16="http://schemas.microsoft.com/office/drawing/2014/main" id="{BC2BB256-D394-4C24-B1A6-0F56B6C4012E}"/>
              </a:ext>
            </a:extLst>
          </p:cNvPr>
          <p:cNvSpPr txBox="1">
            <a:spLocks/>
          </p:cNvSpPr>
          <p:nvPr/>
        </p:nvSpPr>
        <p:spPr>
          <a:xfrm>
            <a:off x="634272" y="4636093"/>
            <a:ext cx="3900259" cy="2016040"/>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People counters can be placed at entrances to lounge rooms, restrooms, and conference rooms to provide a clear view of </a:t>
            </a:r>
            <a:r>
              <a:rPr lang="en-US" sz="1400" dirty="0">
                <a:solidFill>
                  <a:srgbClr val="2888C9"/>
                </a:solidFill>
                <a:latin typeface="Source Sans Pro Light" panose="020B0403030403020204" pitchFamily="34" charset="0"/>
                <a:ea typeface="Source Sans Pro Light" panose="020B0403030403020204" pitchFamily="34" charset="0"/>
              </a:rPr>
              <a:t>how resources are being used</a:t>
            </a:r>
            <a:r>
              <a:rPr lang="en-US" sz="1400" dirty="0">
                <a:solidFill>
                  <a:srgbClr val="666666"/>
                </a:solidFill>
                <a:latin typeface="Source Sans Pro Light" panose="020B0403030403020204" pitchFamily="34" charset="0"/>
                <a:ea typeface="Source Sans Pro Light" panose="020B0403030403020204" pitchFamily="34" charset="0"/>
              </a:rPr>
              <a:t>. Management will be able to identify what spaces are being underutilised or areas that are over-flowing with people. With this knowledge, management can </a:t>
            </a:r>
            <a:r>
              <a:rPr lang="en-US" sz="1400" dirty="0">
                <a:solidFill>
                  <a:srgbClr val="2888C9"/>
                </a:solidFill>
                <a:latin typeface="Source Sans Pro Light" panose="020B0403030403020204" pitchFamily="34" charset="0"/>
                <a:ea typeface="Source Sans Pro Light" panose="020B0403030403020204" pitchFamily="34" charset="0"/>
              </a:rPr>
              <a:t>schedule the allocation of staff </a:t>
            </a:r>
            <a:r>
              <a:rPr lang="en-US" sz="1400" dirty="0">
                <a:solidFill>
                  <a:srgbClr val="666666"/>
                </a:solidFill>
                <a:latin typeface="Source Sans Pro Light" panose="020B0403030403020204" pitchFamily="34" charset="0"/>
                <a:ea typeface="Source Sans Pro Light" panose="020B0403030403020204" pitchFamily="34" charset="0"/>
              </a:rPr>
              <a:t>to maintain the room in the most efficient way possible. </a:t>
            </a:r>
          </a:p>
        </p:txBody>
      </p:sp>
      <p:pic>
        <p:nvPicPr>
          <p:cNvPr id="3" name="Picture 2" descr="A screenshot of a cell phone&#10;&#10;Description automatically generated">
            <a:extLst>
              <a:ext uri="{FF2B5EF4-FFF2-40B4-BE49-F238E27FC236}">
                <a16:creationId xmlns:a16="http://schemas.microsoft.com/office/drawing/2014/main" id="{6B244D26-057E-4F66-8BAA-BE3456170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183" y="2531237"/>
            <a:ext cx="5305910" cy="3554960"/>
          </a:xfrm>
          <a:prstGeom prst="rect">
            <a:avLst/>
          </a:prstGeom>
          <a:ln>
            <a:solidFill>
              <a:schemeClr val="bg1">
                <a:lumMod val="85000"/>
              </a:schemeClr>
            </a:solidFill>
          </a:ln>
        </p:spPr>
      </p:pic>
      <p:grpSp>
        <p:nvGrpSpPr>
          <p:cNvPr id="16" name="Group 15">
            <a:extLst>
              <a:ext uri="{FF2B5EF4-FFF2-40B4-BE49-F238E27FC236}">
                <a16:creationId xmlns:a16="http://schemas.microsoft.com/office/drawing/2014/main" id="{D140181A-5809-49B0-A512-DC8614E83207}"/>
              </a:ext>
            </a:extLst>
          </p:cNvPr>
          <p:cNvGrpSpPr/>
          <p:nvPr/>
        </p:nvGrpSpPr>
        <p:grpSpPr>
          <a:xfrm>
            <a:off x="4947181" y="3781425"/>
            <a:ext cx="1805307" cy="3436137"/>
            <a:chOff x="1476375" y="1888337"/>
            <a:chExt cx="2781152" cy="5293513"/>
          </a:xfrm>
        </p:grpSpPr>
        <p:pic>
          <p:nvPicPr>
            <p:cNvPr id="17" name="Picture 16" descr="A close up of electronics&#10;&#10;Description generated with high confidence">
              <a:extLst>
                <a:ext uri="{FF2B5EF4-FFF2-40B4-BE49-F238E27FC236}">
                  <a16:creationId xmlns:a16="http://schemas.microsoft.com/office/drawing/2014/main" id="{961943A8-E24A-4FD4-B523-66426BA9C8DC}"/>
                </a:ext>
              </a:extLst>
            </p:cNvPr>
            <p:cNvPicPr>
              <a:picLocks noChangeAspect="1"/>
            </p:cNvPicPr>
            <p:nvPr/>
          </p:nvPicPr>
          <p:blipFill rotWithShape="1">
            <a:blip r:embed="rId5">
              <a:extLst>
                <a:ext uri="{28A0092B-C50C-407E-A947-70E740481C1C}">
                  <a14:useLocalDpi xmlns:a14="http://schemas.microsoft.com/office/drawing/2010/main" val="0"/>
                </a:ext>
              </a:extLst>
            </a:blip>
            <a:srcRect l="32934" t="6594" r="29863" b="4891"/>
            <a:stretch/>
          </p:blipFill>
          <p:spPr>
            <a:xfrm>
              <a:off x="1476375" y="1888337"/>
              <a:ext cx="2781152" cy="5293513"/>
            </a:xfrm>
            <a:prstGeom prst="rect">
              <a:avLst/>
            </a:prstGeom>
          </p:spPr>
        </p:pic>
        <p:pic>
          <p:nvPicPr>
            <p:cNvPr id="18" name="Picture 17">
              <a:extLst>
                <a:ext uri="{FF2B5EF4-FFF2-40B4-BE49-F238E27FC236}">
                  <a16:creationId xmlns:a16="http://schemas.microsoft.com/office/drawing/2014/main" id="{D2ECFDF7-D19E-4A55-9114-19480AFF0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2331" y="2419349"/>
              <a:ext cx="2114926" cy="3808261"/>
            </a:xfrm>
            <a:prstGeom prst="rect">
              <a:avLst/>
            </a:prstGeom>
          </p:spPr>
        </p:pic>
      </p:grpSp>
    </p:spTree>
    <p:extLst>
      <p:ext uri="{BB962C8B-B14F-4D97-AF65-F5344CB8AC3E}">
        <p14:creationId xmlns:p14="http://schemas.microsoft.com/office/powerpoint/2010/main" val="244363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07C0B0A-A258-4E53-8A09-FE10D02873E3}"/>
              </a:ext>
            </a:extLst>
          </p:cNvPr>
          <p:cNvSpPr txBox="1">
            <a:spLocks/>
          </p:cNvSpPr>
          <p:nvPr/>
        </p:nvSpPr>
        <p:spPr>
          <a:xfrm>
            <a:off x="936378" y="1719248"/>
            <a:ext cx="8926078" cy="3716352"/>
          </a:xfrm>
          <a:prstGeom prst="rect">
            <a:avLst/>
          </a:prstGeom>
        </p:spPr>
        <p:txBody>
          <a:bodyPr>
            <a:no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lnSpc>
                <a:spcPct val="70000"/>
              </a:lnSpc>
              <a:spcBef>
                <a:spcPts val="0"/>
              </a:spcBef>
              <a:buNone/>
            </a:pPr>
            <a:r>
              <a:rPr lang="en-US" sz="12000" dirty="0">
                <a:solidFill>
                  <a:srgbClr val="2888C9"/>
                </a:solidFill>
                <a:latin typeface="Source Sans Pro Light" panose="020B0403030403020204" pitchFamily="34" charset="0"/>
              </a:rPr>
              <a:t>Other solutions</a:t>
            </a:r>
          </a:p>
        </p:txBody>
      </p:sp>
      <p:sp>
        <p:nvSpPr>
          <p:cNvPr id="14" name="Text Placeholder 16">
            <a:extLst>
              <a:ext uri="{FF2B5EF4-FFF2-40B4-BE49-F238E27FC236}">
                <a16:creationId xmlns:a16="http://schemas.microsoft.com/office/drawing/2014/main" id="{81D4A918-734D-4722-A7F9-589C919D702B}"/>
              </a:ext>
            </a:extLst>
          </p:cNvPr>
          <p:cNvSpPr txBox="1">
            <a:spLocks/>
          </p:cNvSpPr>
          <p:nvPr/>
        </p:nvSpPr>
        <p:spPr>
          <a:xfrm>
            <a:off x="624991" y="6994789"/>
            <a:ext cx="2414227" cy="398919"/>
          </a:xfrm>
          <a:prstGeom prst="rect">
            <a:avLst/>
          </a:prstGeom>
        </p:spPr>
        <p:txBody>
          <a:bodyPr vert="horz" lIns="0" tIns="0" rIns="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323" b="0"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r>
              <a:rPr lang="en-US" sz="770" dirty="0"/>
              <a:t>Key Features of </a:t>
            </a:r>
            <a:r>
              <a:rPr lang="en-US" sz="770" dirty="0" err="1"/>
              <a:t>FootfallCam</a:t>
            </a:r>
            <a:r>
              <a:rPr lang="en-US" sz="770" dirty="0"/>
              <a:t> 3D Counter</a:t>
            </a:r>
          </a:p>
          <a:p>
            <a:endParaRPr lang="en-US" sz="770" dirty="0"/>
          </a:p>
        </p:txBody>
      </p:sp>
      <p:sp>
        <p:nvSpPr>
          <p:cNvPr id="15" name="Text Placeholder 17">
            <a:extLst>
              <a:ext uri="{FF2B5EF4-FFF2-40B4-BE49-F238E27FC236}">
                <a16:creationId xmlns:a16="http://schemas.microsoft.com/office/drawing/2014/main" id="{8E47D0AE-AC28-4CBE-8211-B39DFDE776DF}"/>
              </a:ext>
            </a:extLst>
          </p:cNvPr>
          <p:cNvSpPr txBox="1">
            <a:spLocks/>
          </p:cNvSpPr>
          <p:nvPr/>
        </p:nvSpPr>
        <p:spPr>
          <a:xfrm>
            <a:off x="273092" y="6938614"/>
            <a:ext cx="361182" cy="398919"/>
          </a:xfrm>
          <a:prstGeom prst="rect">
            <a:avLst/>
          </a:prstGeom>
        </p:spPr>
        <p:txBody>
          <a:bodyPr vert="horz" lIns="91440" tIns="45720" rIns="9144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103" kern="1200">
                <a:solidFill>
                  <a:srgbClr val="666666"/>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1800" dirty="0">
                <a:latin typeface="+mj-lt"/>
              </a:rPr>
              <a:t>3</a:t>
            </a:r>
          </a:p>
        </p:txBody>
      </p:sp>
      <p:pic>
        <p:nvPicPr>
          <p:cNvPr id="16" name="Picture 15">
            <a:extLst>
              <a:ext uri="{FF2B5EF4-FFF2-40B4-BE49-F238E27FC236}">
                <a16:creationId xmlns:a16="http://schemas.microsoft.com/office/drawing/2014/main" id="{CBFEC715-9926-4870-9A26-FBBF2A883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739" y="6656548"/>
            <a:ext cx="2095022" cy="452629"/>
          </a:xfrm>
          <a:prstGeom prst="rect">
            <a:avLst/>
          </a:prstGeom>
        </p:spPr>
      </p:pic>
    </p:spTree>
    <p:extLst>
      <p:ext uri="{BB962C8B-B14F-4D97-AF65-F5344CB8AC3E}">
        <p14:creationId xmlns:p14="http://schemas.microsoft.com/office/powerpoint/2010/main" val="24591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group of people standing in front of a crowd&#10;&#10;Description generated with very high confidence">
            <a:extLst>
              <a:ext uri="{FF2B5EF4-FFF2-40B4-BE49-F238E27FC236}">
                <a16:creationId xmlns:a16="http://schemas.microsoft.com/office/drawing/2014/main" id="{12D3DC63-DF5D-4524-8D79-5BBCDBD37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14" name="Text Placeholder 13">
            <a:extLst>
              <a:ext uri="{FF2B5EF4-FFF2-40B4-BE49-F238E27FC236}">
                <a16:creationId xmlns:a16="http://schemas.microsoft.com/office/drawing/2014/main" id="{438A537B-9782-46A3-BAD2-8B53CAFE8606}"/>
              </a:ext>
            </a:extLst>
          </p:cNvPr>
          <p:cNvSpPr>
            <a:spLocks noGrp="1"/>
          </p:cNvSpPr>
          <p:nvPr>
            <p:ph type="body" idx="16"/>
          </p:nvPr>
        </p:nvSpPr>
        <p:spPr>
          <a:xfrm>
            <a:off x="634273" y="1043729"/>
            <a:ext cx="8023952" cy="1571872"/>
          </a:xfrm>
        </p:spPr>
        <p:txBody>
          <a:bodyPr>
            <a:noAutofit/>
          </a:bodyPr>
          <a:lstStyle/>
          <a:p>
            <a:pPr>
              <a:buClr>
                <a:srgbClr val="2888C9"/>
              </a:buClr>
            </a:pPr>
            <a:r>
              <a:rPr lang="en-US" sz="4000" dirty="0">
                <a:ea typeface="Source Sans Pro Light" panose="020B0403030403020204" pitchFamily="34" charset="0"/>
              </a:rPr>
              <a:t>Wi-fi hotspot</a:t>
            </a:r>
          </a:p>
          <a:p>
            <a:endParaRPr lang="en-US" sz="1800" dirty="0">
              <a:latin typeface="Source Sans Pro" panose="020B0503030403020204" pitchFamily="34" charset="0"/>
            </a:endParaRPr>
          </a:p>
          <a:p>
            <a:endParaRPr lang="en-US" sz="1800" dirty="0">
              <a:latin typeface="Source Sans Pro" panose="020B0503030403020204" pitchFamily="34" charset="0"/>
            </a:endParaRPr>
          </a:p>
        </p:txBody>
      </p:sp>
      <p:sp>
        <p:nvSpPr>
          <p:cNvPr id="36" name="Text Placeholder 30">
            <a:extLst>
              <a:ext uri="{FF2B5EF4-FFF2-40B4-BE49-F238E27FC236}">
                <a16:creationId xmlns:a16="http://schemas.microsoft.com/office/drawing/2014/main" id="{1E3E4C1B-6AA5-47D4-A3D9-4DA6F42B20B2}"/>
              </a:ext>
            </a:extLst>
          </p:cNvPr>
          <p:cNvSpPr txBox="1">
            <a:spLocks/>
          </p:cNvSpPr>
          <p:nvPr/>
        </p:nvSpPr>
        <p:spPr>
          <a:xfrm>
            <a:off x="6069531" y="2475806"/>
            <a:ext cx="3900259" cy="1765802"/>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400" dirty="0">
                <a:solidFill>
                  <a:srgbClr val="666666"/>
                </a:solidFill>
                <a:latin typeface="Source Sans Pro Light" panose="020B0403030403020204" pitchFamily="34" charset="0"/>
                <a:ea typeface="Source Sans Pro Light" panose="020B0403030403020204" pitchFamily="34" charset="0"/>
              </a:rPr>
              <a:t>Double up as a </a:t>
            </a:r>
            <a:r>
              <a:rPr lang="en-US" sz="1400" dirty="0">
                <a:solidFill>
                  <a:srgbClr val="2888C9"/>
                </a:solidFill>
                <a:latin typeface="Source Sans Pro Light" panose="020B0403030403020204" pitchFamily="34" charset="0"/>
                <a:ea typeface="Source Sans Pro Light" panose="020B0403030403020204" pitchFamily="34" charset="0"/>
              </a:rPr>
              <a:t>free wifi hotspot </a:t>
            </a:r>
            <a:r>
              <a:rPr lang="en-US" sz="1400" dirty="0">
                <a:solidFill>
                  <a:srgbClr val="666666"/>
                </a:solidFill>
                <a:latin typeface="Source Sans Pro Light" panose="020B0403030403020204" pitchFamily="34" charset="0"/>
                <a:ea typeface="Source Sans Pro Light" panose="020B0403030403020204" pitchFamily="34" charset="0"/>
              </a:rPr>
              <a:t>area with </a:t>
            </a:r>
            <a:r>
              <a:rPr lang="en-US" sz="1400" dirty="0">
                <a:solidFill>
                  <a:srgbClr val="2888C9"/>
                </a:solidFill>
                <a:latin typeface="Source Sans Pro Light" panose="020B0403030403020204" pitchFamily="34" charset="0"/>
                <a:ea typeface="Source Sans Pro Light" panose="020B0403030403020204" pitchFamily="34" charset="0"/>
              </a:rPr>
              <a:t>no additional hardware</a:t>
            </a:r>
            <a:r>
              <a:rPr lang="en-US" sz="1400" dirty="0">
                <a:solidFill>
                  <a:srgbClr val="666666"/>
                </a:solidFill>
                <a:latin typeface="Source Sans Pro Light" panose="020B0403030403020204" pitchFamily="34" charset="0"/>
                <a:ea typeface="Source Sans Pro Light" panose="020B0403030403020204" pitchFamily="34" charset="0"/>
              </a:rPr>
              <a:t> required</a:t>
            </a:r>
          </a:p>
        </p:txBody>
      </p:sp>
      <p:pic>
        <p:nvPicPr>
          <p:cNvPr id="7" name="Picture 6">
            <a:extLst>
              <a:ext uri="{FF2B5EF4-FFF2-40B4-BE49-F238E27FC236}">
                <a16:creationId xmlns:a16="http://schemas.microsoft.com/office/drawing/2014/main" id="{525A38AA-D561-46A8-945A-C7FBF3680174}"/>
              </a:ext>
            </a:extLst>
          </p:cNvPr>
          <p:cNvPicPr>
            <a:picLocks noChangeAspect="1"/>
          </p:cNvPicPr>
          <p:nvPr/>
        </p:nvPicPr>
        <p:blipFill rotWithShape="1">
          <a:blip r:embed="rId4"/>
          <a:srcRect l="3640" r="1956" b="-110"/>
          <a:stretch/>
        </p:blipFill>
        <p:spPr>
          <a:xfrm>
            <a:off x="453683" y="1829665"/>
            <a:ext cx="4981575" cy="5692667"/>
          </a:xfrm>
          <a:prstGeom prst="rect">
            <a:avLst/>
          </a:prstGeom>
        </p:spPr>
      </p:pic>
      <p:sp>
        <p:nvSpPr>
          <p:cNvPr id="11" name="Rectangle 10">
            <a:extLst>
              <a:ext uri="{FF2B5EF4-FFF2-40B4-BE49-F238E27FC236}">
                <a16:creationId xmlns:a16="http://schemas.microsoft.com/office/drawing/2014/main" id="{FB484603-53D4-46E4-9144-5BE2F57E2624}"/>
              </a:ext>
            </a:extLst>
          </p:cNvPr>
          <p:cNvSpPr/>
          <p:nvPr/>
        </p:nvSpPr>
        <p:spPr>
          <a:xfrm>
            <a:off x="5201444" y="3507029"/>
            <a:ext cx="341661" cy="404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3C0746C-F371-4655-BFF7-B20AEF35B6FC}"/>
              </a:ext>
            </a:extLst>
          </p:cNvPr>
          <p:cNvSpPr/>
          <p:nvPr/>
        </p:nvSpPr>
        <p:spPr>
          <a:xfrm>
            <a:off x="609749" y="3474207"/>
            <a:ext cx="1371451" cy="404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D4E8281-5EF4-4832-B361-5A981DF3B9F6}"/>
              </a:ext>
            </a:extLst>
          </p:cNvPr>
          <p:cNvSpPr/>
          <p:nvPr/>
        </p:nvSpPr>
        <p:spPr>
          <a:xfrm>
            <a:off x="611172" y="7336601"/>
            <a:ext cx="1371451" cy="204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7F8A48EA-75D6-4057-AD37-A4A9D3DEAA95}"/>
              </a:ext>
            </a:extLst>
          </p:cNvPr>
          <p:cNvPicPr>
            <a:picLocks noChangeAspect="1"/>
          </p:cNvPicPr>
          <p:nvPr/>
        </p:nvPicPr>
        <p:blipFill>
          <a:blip r:embed="rId5"/>
          <a:stretch>
            <a:fillRect/>
          </a:stretch>
        </p:blipFill>
        <p:spPr>
          <a:xfrm>
            <a:off x="5498158" y="4050041"/>
            <a:ext cx="4580731" cy="2653367"/>
          </a:xfrm>
          <a:prstGeom prst="rect">
            <a:avLst/>
          </a:prstGeom>
        </p:spPr>
      </p:pic>
      <p:sp>
        <p:nvSpPr>
          <p:cNvPr id="41" name="Text Placeholder 17">
            <a:extLst>
              <a:ext uri="{FF2B5EF4-FFF2-40B4-BE49-F238E27FC236}">
                <a16:creationId xmlns:a16="http://schemas.microsoft.com/office/drawing/2014/main" id="{8F9993D2-CC02-4133-A41E-08E398914B3E}"/>
              </a:ext>
            </a:extLst>
          </p:cNvPr>
          <p:cNvSpPr txBox="1">
            <a:spLocks/>
          </p:cNvSpPr>
          <p:nvPr/>
        </p:nvSpPr>
        <p:spPr>
          <a:xfrm>
            <a:off x="273092" y="6938614"/>
            <a:ext cx="361182" cy="398919"/>
          </a:xfrm>
          <a:prstGeom prst="rect">
            <a:avLst/>
          </a:prstGeom>
          <a:solidFill>
            <a:srgbClr val="FFFFFF"/>
          </a:solidFill>
        </p:spPr>
        <p:txBody>
          <a:bodyPr vert="horz" lIns="91440" tIns="45720" rIns="9144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103" kern="1200">
                <a:solidFill>
                  <a:srgbClr val="666666"/>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1800" dirty="0">
                <a:solidFill>
                  <a:srgbClr val="FFFFFF"/>
                </a:solidFill>
                <a:latin typeface="+mj-lt"/>
              </a:rPr>
              <a:t>2</a:t>
            </a:r>
          </a:p>
        </p:txBody>
      </p:sp>
    </p:spTree>
    <p:extLst>
      <p:ext uri="{BB962C8B-B14F-4D97-AF65-F5344CB8AC3E}">
        <p14:creationId xmlns:p14="http://schemas.microsoft.com/office/powerpoint/2010/main" val="3624288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528</Words>
  <Application>Microsoft Office PowerPoint</Application>
  <PresentationFormat>Custom</PresentationFormat>
  <Paragraphs>55</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vt:lpstr>
      <vt:lpstr>Calibri Bold</vt:lpstr>
      <vt:lpstr>Calibri Light</vt:lpstr>
      <vt:lpstr>Source Sans Pro</vt:lpstr>
      <vt:lpstr>Source Sans Pro Light</vt:lpstr>
      <vt:lpstr>Source Sans Pro Semibold</vt:lpstr>
      <vt:lpstr>Office Theme</vt:lpstr>
      <vt:lpstr>FootfallCam 3D PlusTM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FootfallCam 3D PlusTM</dc:title>
  <dc:creator>Kahlun Wong</dc:creator>
  <cp:lastModifiedBy>Germaine Chin</cp:lastModifiedBy>
  <cp:revision>4</cp:revision>
  <dcterms:created xsi:type="dcterms:W3CDTF">2019-04-18T06:33:00Z</dcterms:created>
  <dcterms:modified xsi:type="dcterms:W3CDTF">2020-10-02T08:50:42Z</dcterms:modified>
</cp:coreProperties>
</file>